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heme/themeOverride4.xml" ContentType="application/vnd.openxmlformats-officedocument.themeOverride+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theme/themeOverride3.xml" ContentType="application/vnd.openxmlformats-officedocument.themeOverride+xml"/>
  <Override PartName="/ppt/slideLayouts/slideLayout2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 id="2147483720" r:id="rId2"/>
    <p:sldMasterId id="2147483732" r:id="rId3"/>
  </p:sldMasterIdLst>
  <p:notesMasterIdLst>
    <p:notesMasterId r:id="rId52"/>
  </p:notesMasterIdLst>
  <p:sldIdLst>
    <p:sldId id="309" r:id="rId4"/>
    <p:sldId id="259" r:id="rId5"/>
    <p:sldId id="260" r:id="rId6"/>
    <p:sldId id="261" r:id="rId7"/>
    <p:sldId id="314" r:id="rId8"/>
    <p:sldId id="333" r:id="rId9"/>
    <p:sldId id="334" r:id="rId10"/>
    <p:sldId id="262" r:id="rId11"/>
    <p:sldId id="263" r:id="rId12"/>
    <p:sldId id="265" r:id="rId13"/>
    <p:sldId id="266" r:id="rId14"/>
    <p:sldId id="267" r:id="rId15"/>
    <p:sldId id="268" r:id="rId16"/>
    <p:sldId id="335" r:id="rId17"/>
    <p:sldId id="269" r:id="rId18"/>
    <p:sldId id="317" r:id="rId19"/>
    <p:sldId id="319" r:id="rId20"/>
    <p:sldId id="320" r:id="rId21"/>
    <p:sldId id="322" r:id="rId22"/>
    <p:sldId id="324" r:id="rId23"/>
    <p:sldId id="326" r:id="rId24"/>
    <p:sldId id="328" r:id="rId25"/>
    <p:sldId id="329" r:id="rId26"/>
    <p:sldId id="330" r:id="rId27"/>
    <p:sldId id="331" r:id="rId28"/>
    <p:sldId id="332" r:id="rId29"/>
    <p:sldId id="270" r:id="rId30"/>
    <p:sldId id="272" r:id="rId31"/>
    <p:sldId id="273" r:id="rId32"/>
    <p:sldId id="274" r:id="rId33"/>
    <p:sldId id="275" r:id="rId34"/>
    <p:sldId id="276" r:id="rId35"/>
    <p:sldId id="277" r:id="rId36"/>
    <p:sldId id="278" r:id="rId37"/>
    <p:sldId id="279" r:id="rId38"/>
    <p:sldId id="280" r:id="rId39"/>
    <p:sldId id="286" r:id="rId40"/>
    <p:sldId id="287" r:id="rId41"/>
    <p:sldId id="288" r:id="rId42"/>
    <p:sldId id="289" r:id="rId43"/>
    <p:sldId id="290" r:id="rId44"/>
    <p:sldId id="299" r:id="rId45"/>
    <p:sldId id="300" r:id="rId46"/>
    <p:sldId id="301" r:id="rId47"/>
    <p:sldId id="302" r:id="rId48"/>
    <p:sldId id="303" r:id="rId49"/>
    <p:sldId id="338" r:id="rId50"/>
    <p:sldId id="339"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0366" autoAdjust="0"/>
    <p:restoredTop sz="94721" autoAdjust="0"/>
  </p:normalViewPr>
  <p:slideViewPr>
    <p:cSldViewPr>
      <p:cViewPr>
        <p:scale>
          <a:sx n="60" d="100"/>
          <a:sy n="60" d="100"/>
        </p:scale>
        <p:origin x="-114" y="210"/>
      </p:cViewPr>
      <p:guideLst>
        <p:guide orient="horz" pos="2160"/>
        <p:guide pos="2880"/>
      </p:guideLst>
    </p:cSldViewPr>
  </p:slideViewPr>
  <p:outlineViewPr>
    <p:cViewPr>
      <p:scale>
        <a:sx n="33" d="100"/>
        <a:sy n="33" d="100"/>
      </p:scale>
      <p:origin x="0" y="2140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0E84400-6D3A-4C6D-9D94-A9736B01860D}" type="datetimeFigureOut">
              <a:rPr lang="en-US"/>
              <a:pPr>
                <a:defRPr/>
              </a:pPr>
              <a:t>3/5/2015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F6A13E87-C043-4579-A2D4-4AE2E01E503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AE48E8-70BC-4BB5-9734-86277AC0AE4A}" type="slidenum">
              <a:rPr lang="en-US"/>
              <a:pPr fontAlgn="base">
                <a:spcBef>
                  <a:spcPct val="0"/>
                </a:spcBef>
                <a:spcAft>
                  <a:spcPct val="0"/>
                </a:spcAft>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AF1905-307C-4B51-A2B1-0F3B53769A3D}" type="slidenum">
              <a:rPr lang="en-US"/>
              <a:pPr fontAlgn="base">
                <a:spcBef>
                  <a:spcPct val="0"/>
                </a:spcBef>
                <a:spcAft>
                  <a:spcPct val="0"/>
                </a:spcAft>
              </a:pPr>
              <a:t>15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a-IR"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A01BE4-4410-49D0-BF61-4B4252731D15}" type="slidenum">
              <a:rPr lang="en-US"/>
              <a:pPr fontAlgn="base">
                <a:spcBef>
                  <a:spcPct val="0"/>
                </a:spcBef>
                <a:spcAft>
                  <a:spcPct val="0"/>
                </a:spcAft>
              </a:pPr>
              <a:t>21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A1D130-A3C1-440C-883A-081A857F0135}" type="slidenum">
              <a:rPr lang="en-US"/>
              <a:pPr fontAlgn="base">
                <a:spcBef>
                  <a:spcPct val="0"/>
                </a:spcBef>
                <a:spcAft>
                  <a:spcPct val="0"/>
                </a:spcAft>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B03579F5-B89D-4748-B978-C7326E591808}" type="datetimeFigureOut">
              <a:rPr lang="en-US"/>
              <a:pPr>
                <a:defRPr/>
              </a:pPr>
              <a:t>3/5/2015</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9CC39ABE-68A8-4F6D-9C4F-303ADABDD80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1B9B002-0936-4439-AC92-B4C5E4C53628}"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DEE979B-651B-4534-A2F8-A5051562C1E5}" type="slidenum">
              <a:rPr lang="en-US"/>
              <a:pPr>
                <a:defRPr/>
              </a:pPr>
              <a:t>‹#›</a:t>
            </a:fld>
            <a:endParaRPr lang="en-US" dirty="0"/>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D229440-A2D7-46B4-ABD8-B453B8F5D038}"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3D25693-13DD-4B7A-8EA8-3A620A22876A}" type="slidenum">
              <a:rPr lang="en-US"/>
              <a:pPr>
                <a:defRPr/>
              </a:pPr>
              <a:t>‹#›</a:t>
            </a:fld>
            <a:endParaRPr lang="en-US" dirty="0"/>
          </a:p>
        </p:txBody>
      </p:sp>
    </p:spTree>
  </p:cSld>
  <p:clrMapOvr>
    <a:masterClrMapping/>
  </p:clrMapOvr>
  <p:transition spd="med">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B31FB9BC-B598-4908-9162-D6B7E88A9FCD}" type="datetimeFigureOut">
              <a:rPr lang="en-US"/>
              <a:pPr>
                <a:defRPr/>
              </a:pPr>
              <a:t>3/5/2015</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E2B0B058-B04B-435F-828D-CCFB099D3FD4}"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ECAEA705-D23C-4D13-A8E4-5A33A77F7E18}"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3FAAC07-8DF6-494E-A782-BC6FCE14EB66}" type="slidenum">
              <a:rPr lang="en-US"/>
              <a:pPr>
                <a:defRPr/>
              </a:pPr>
              <a:t>‹#›</a:t>
            </a:fld>
            <a:endParaRPr lang="en-US" dirty="0"/>
          </a:p>
        </p:txBody>
      </p:sp>
    </p:spTree>
  </p:cSld>
  <p:clrMapOvr>
    <a:masterClrMapping/>
  </p:clrMapOvr>
  <p:transition spd="med">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F113733-294F-455B-BFB1-51DF97F8CF6E}"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7CC619-5CC3-4198-B394-550C4C70064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25AD8D8-E25B-420A-8909-5E19C2FD19AA}" type="datetimeFigureOut">
              <a:rPr lang="en-US"/>
              <a:pPr>
                <a:defRPr/>
              </a:pPr>
              <a:t>3/5/2015</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E07E0C6-376E-44E7-8727-53C5E9309CF5}" type="slidenum">
              <a:rPr lang="en-US"/>
              <a:pPr>
                <a:defRPr/>
              </a:pPr>
              <a:t>‹#›</a:t>
            </a:fld>
            <a:endParaRPr lang="en-US" dirty="0"/>
          </a:p>
        </p:txBody>
      </p:sp>
    </p:spTree>
  </p:cSld>
  <p:clrMapOvr>
    <a:masterClrMapping/>
  </p:clrMapOvr>
  <p:transition spd="med">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B3615B8-80AB-4ABA-8536-5D6E93FBAB16}" type="datetimeFigureOut">
              <a:rPr lang="en-US"/>
              <a:pPr>
                <a:defRPr/>
              </a:pPr>
              <a:t>3/5/2015</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CA4B6BC-F5B9-4EA9-AE6D-402D6B16FC44}" type="slidenum">
              <a:rPr lang="en-US"/>
              <a:pPr>
                <a:defRPr/>
              </a:pPr>
              <a:t>‹#›</a:t>
            </a:fld>
            <a:endParaRPr lang="en-US" dirty="0"/>
          </a:p>
        </p:txBody>
      </p:sp>
    </p:spTree>
  </p:cSld>
  <p:clrMapOvr>
    <a:masterClrMapping/>
  </p:clrMapOvr>
  <p:transition spd="med">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435BF521-8299-412E-BA07-917E78A48EB3}" type="datetimeFigureOut">
              <a:rPr lang="en-US"/>
              <a:pPr>
                <a:defRPr/>
              </a:pPr>
              <a:t>3/5/2015</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78EBFB8E-78EB-4687-9284-12FB74C8E37A}" type="slidenum">
              <a:rPr lang="en-US"/>
              <a:pPr>
                <a:defRPr/>
              </a:pPr>
              <a:t>‹#›</a:t>
            </a:fld>
            <a:endParaRPr lang="en-US" dirty="0"/>
          </a:p>
        </p:txBody>
      </p:sp>
    </p:spTree>
  </p:cSld>
  <p:clrMapOvr>
    <a:masterClrMapping/>
  </p:clrMapOvr>
  <p:transition spd="med">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DDFE663-9352-489C-9C4B-88402DBDDBD0}" type="datetimeFigureOut">
              <a:rPr lang="en-US"/>
              <a:pPr>
                <a:defRPr/>
              </a:pPr>
              <a:t>3/5/2015</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037D43D9-1C53-48F3-91A1-7DB0840E849C}" type="slidenum">
              <a:rPr lang="en-US"/>
              <a:pPr>
                <a:defRPr/>
              </a:pPr>
              <a:t>‹#›</a:t>
            </a:fld>
            <a:endParaRPr lang="en-US" dirty="0"/>
          </a:p>
        </p:txBody>
      </p:sp>
    </p:spTree>
  </p:cSld>
  <p:clrMapOvr>
    <a:masterClrMapping/>
  </p:clrMapOvr>
  <p:transition spd="med">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8F8BF9E-1E38-4237-A349-AEDD097BC4F7}" type="datetimeFigureOut">
              <a:rPr lang="en-US"/>
              <a:pPr>
                <a:defRPr/>
              </a:pPr>
              <a:t>3/5/2015</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97F525E-362B-4883-8BCF-B6F748F4AE11}" type="slidenum">
              <a:rPr lang="en-US"/>
              <a:pPr>
                <a:defRPr/>
              </a:pPr>
              <a:t>‹#›</a:t>
            </a:fld>
            <a:endParaRPr lang="en-US" dirty="0"/>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C5C72C1-E634-4632-887D-4711DC083606}"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91C44D3-5FE3-4BE3-A9F7-FCA01B05D824}" type="slidenum">
              <a:rPr lang="en-US"/>
              <a:pPr>
                <a:defRPr/>
              </a:pPr>
              <a:t>‹#›</a:t>
            </a:fld>
            <a:endParaRPr lang="en-US" dirty="0"/>
          </a:p>
        </p:txBody>
      </p:sp>
    </p:spTree>
  </p:cSld>
  <p:clrMapOvr>
    <a:masterClrMapping/>
  </p:clrMapOvr>
  <p:transition spd="med">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03EBD10-7050-4594-91C7-A2E5D7FB1B21}" type="datetimeFigureOut">
              <a:rPr lang="en-US"/>
              <a:pPr>
                <a:defRPr/>
              </a:pPr>
              <a:t>3/5/2015</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9009A71-2756-4828-8D4E-CC935F9E9D5F}" type="slidenum">
              <a:rPr lang="en-US"/>
              <a:pPr>
                <a:defRPr/>
              </a:pPr>
              <a:t>‹#›</a:t>
            </a:fld>
            <a:endParaRPr lang="en-US" dirty="0"/>
          </a:p>
        </p:txBody>
      </p:sp>
    </p:spTree>
  </p:cSld>
  <p:clrMapOvr>
    <a:masterClrMapping/>
  </p:clrMapOvr>
  <p:transition spd="med">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A621C86-24C3-40DC-B5E6-5B4B92B8F08F}"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75F784C-99D8-4C87-B118-2F3A2937D8A1}" type="slidenum">
              <a:rPr lang="en-US"/>
              <a:pPr>
                <a:defRPr/>
              </a:pPr>
              <a:t>‹#›</a:t>
            </a:fld>
            <a:endParaRPr lang="en-US" dirty="0"/>
          </a:p>
        </p:txBody>
      </p:sp>
    </p:spTree>
  </p:cSld>
  <p:clrMapOvr>
    <a:masterClrMapping/>
  </p:clrMapOvr>
  <p:transition spd="med">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FAD8402-B924-47C1-A3A3-7D50E6BD6EBD}" type="datetimeFigureOut">
              <a:rPr lang="en-US"/>
              <a:pPr>
                <a:defRPr/>
              </a:pPr>
              <a:t>3/5/2015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BF468D2-B84B-4A10-8D65-CD7DBFA4B479}" type="slidenum">
              <a:rPr lang="en-US"/>
              <a:pPr>
                <a:defRPr/>
              </a:pPr>
              <a:t>‹#›</a:t>
            </a:fld>
            <a:endParaRPr lang="en-US" dirty="0"/>
          </a:p>
        </p:txBody>
      </p:sp>
    </p:spTree>
  </p:cSld>
  <p:clrMapOvr>
    <a:masterClrMapping/>
  </p:clrMapOvr>
  <p:transition spd="med">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DF4B25D-6E15-457B-A659-2DCD7498E6C4}"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B7075A-0DBF-4992-9289-94A94F7282E6}" type="slidenum">
              <a:rPr lang="en-US"/>
              <a:pPr>
                <a:defRPr/>
              </a:pPr>
              <a:t>‹#›</a:t>
            </a:fld>
            <a:endParaRPr lang="en-US" dirty="0"/>
          </a:p>
        </p:txBody>
      </p:sp>
    </p:spTree>
  </p:cSld>
  <p:clrMapOvr>
    <a:masterClrMapping/>
  </p:clrMapOvr>
  <p:transition spd="med">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60245FB-D971-4CD4-AF8A-1CB41C2761F2}"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27E16A6-09B9-45E9-B5D3-3404A9EE39AA}" type="slidenum">
              <a:rPr lang="en-US"/>
              <a:pPr>
                <a:defRPr/>
              </a:pPr>
              <a:t>‹#›</a:t>
            </a:fld>
            <a:endParaRPr lang="en-US" dirty="0"/>
          </a:p>
        </p:txBody>
      </p:sp>
    </p:spTree>
  </p:cSld>
  <p:clrMapOvr>
    <a:masterClrMapping/>
  </p:clrMapOvr>
  <p:transition spd="med">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EAC0F28-BBDE-4089-AFC7-897E8F6B8CCD}"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5F1CC6-C2F9-4BFD-BA24-64C6862EABF9}" type="slidenum">
              <a:rPr lang="en-US"/>
              <a:pPr>
                <a:defRPr/>
              </a:pPr>
              <a:t>‹#›</a:t>
            </a:fld>
            <a:endParaRPr lang="en-US" dirty="0"/>
          </a:p>
        </p:txBody>
      </p:sp>
    </p:spTree>
  </p:cSld>
  <p:clrMapOvr>
    <a:masterClrMapping/>
  </p:clrMapOvr>
  <p:transition spd="med">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0EFADBC-0C27-40F4-935E-BE9979FB3493}" type="datetimeFigureOut">
              <a:rPr lang="en-US"/>
              <a:pPr>
                <a:defRPr/>
              </a:pPr>
              <a:t>3/5/2015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9549D8-00AF-4071-BD81-3D66CDC7C265}" type="slidenum">
              <a:rPr lang="en-US"/>
              <a:pPr>
                <a:defRPr/>
              </a:pPr>
              <a:t>‹#›</a:t>
            </a:fld>
            <a:endParaRPr lang="en-US" dirty="0"/>
          </a:p>
        </p:txBody>
      </p:sp>
    </p:spTree>
  </p:cSld>
  <p:clrMapOvr>
    <a:masterClrMapping/>
  </p:clrMapOvr>
  <p:transition spd="med">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EE84CAD-8DC1-455B-BAEA-43E9E68143F2}" type="datetimeFigureOut">
              <a:rPr lang="en-US"/>
              <a:pPr>
                <a:defRPr/>
              </a:pPr>
              <a:t>3/5/2015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A767DC-EFA8-4461-AE76-4C889FD652E2}" type="slidenum">
              <a:rPr lang="en-US"/>
              <a:pPr>
                <a:defRPr/>
              </a:pPr>
              <a:t>‹#›</a:t>
            </a:fld>
            <a:endParaRPr lang="en-US" dirty="0"/>
          </a:p>
        </p:txBody>
      </p:sp>
    </p:spTree>
  </p:cSld>
  <p:clrMapOvr>
    <a:masterClrMapping/>
  </p:clrMapOvr>
  <p:transition spd="med">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1A4E003-CE38-4C47-B513-F9E01454DA18}" type="datetimeFigureOut">
              <a:rPr lang="en-US"/>
              <a:pPr>
                <a:defRPr/>
              </a:pPr>
              <a:t>3/5/2015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18D1480-9103-4EF1-BE0E-C618A8C86AB3}" type="slidenum">
              <a:rPr lang="en-US"/>
              <a:pPr>
                <a:defRPr/>
              </a:pPr>
              <a:t>‹#›</a:t>
            </a:fld>
            <a:endParaRPr lang="en-US" dirty="0"/>
          </a:p>
        </p:txBody>
      </p:sp>
    </p:spTree>
  </p:cSld>
  <p:clrMapOvr>
    <a:masterClrMapping/>
  </p:clrMapOvr>
  <p:transition spd="med">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09E614B-CFA5-412A-AB8B-5A29FFF6EDAA}" type="datetimeFigureOut">
              <a:rPr lang="en-US"/>
              <a:pPr>
                <a:defRPr/>
              </a:pPr>
              <a:t>3/5/2015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569E309-F6E0-4BC6-935D-34DB51819358}" type="slidenum">
              <a:rPr lang="en-US"/>
              <a:pPr>
                <a:defRPr/>
              </a:pPr>
              <a:t>‹#›</a:t>
            </a:fld>
            <a:endParaRPr lang="en-US" dirty="0"/>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1067F86-F862-464D-BDD5-DA43B6769960}"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674B89-9613-4C72-B0E1-9A0791237530}"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A0DEDAC-9C3D-403F-A5D7-0BBDBCAD59F2}" type="datetimeFigureOut">
              <a:rPr lang="en-US"/>
              <a:pPr>
                <a:defRPr/>
              </a:pPr>
              <a:t>3/5/2015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D4E3A74-2B6D-4D12-A288-81E8DD9B4441}" type="slidenum">
              <a:rPr lang="en-US"/>
              <a:pPr>
                <a:defRPr/>
              </a:pPr>
              <a:t>‹#›</a:t>
            </a:fld>
            <a:endParaRPr lang="en-US" dirty="0"/>
          </a:p>
        </p:txBody>
      </p:sp>
    </p:spTree>
  </p:cSld>
  <p:clrMapOvr>
    <a:masterClrMapping/>
  </p:clrMapOvr>
  <p:transition spd="med">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115CA4-8575-46A3-8020-09BBDCF824AA}" type="datetimeFigureOut">
              <a:rPr lang="en-US"/>
              <a:pPr>
                <a:defRPr/>
              </a:pPr>
              <a:t>3/5/2015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B35323-142F-4FF1-8240-1508360BEAF6}" type="slidenum">
              <a:rPr lang="en-US"/>
              <a:pPr>
                <a:defRPr/>
              </a:pPr>
              <a:t>‹#›</a:t>
            </a:fld>
            <a:endParaRPr lang="en-US" dirty="0"/>
          </a:p>
        </p:txBody>
      </p:sp>
    </p:spTree>
  </p:cSld>
  <p:clrMapOvr>
    <a:masterClrMapping/>
  </p:clrMapOvr>
  <p:transition spd="med">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696AA15-5405-448D-B2F3-035BFC7DB012}"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B71F74-3934-41F0-BA0C-B64EAEA8634D}" type="slidenum">
              <a:rPr lang="en-US"/>
              <a:pPr>
                <a:defRPr/>
              </a:pPr>
              <a:t>‹#›</a:t>
            </a:fld>
            <a:endParaRPr lang="en-US" dirty="0"/>
          </a:p>
        </p:txBody>
      </p:sp>
    </p:spTree>
  </p:cSld>
  <p:clrMapOvr>
    <a:masterClrMapping/>
  </p:clrMapOvr>
  <p:transition spd="med">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8A77A00-42A9-48DE-BD7A-B807C2F2DF4F}" type="datetimeFigureOut">
              <a:rPr lang="en-US"/>
              <a:pPr>
                <a:defRPr/>
              </a:pPr>
              <a:t>3/5/2015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059F57-0920-406D-9D24-DC8CE996F037}" type="slidenum">
              <a:rPr lang="en-US"/>
              <a:pPr>
                <a:defRPr/>
              </a:pPr>
              <a:t>‹#›</a:t>
            </a:fld>
            <a:endParaRPr lang="en-US" dirty="0"/>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DBA6CE9-CFFC-412D-A4B4-B11D584691C9}" type="datetimeFigureOut">
              <a:rPr lang="en-US"/>
              <a:pPr>
                <a:defRPr/>
              </a:pPr>
              <a:t>3/5/2015</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05DC60B-0A7E-48C1-B8D6-488E2DB64DBF}" type="slidenum">
              <a:rPr lang="en-US"/>
              <a:pPr>
                <a:defRPr/>
              </a:pPr>
              <a:t>‹#›</a:t>
            </a:fld>
            <a:endParaRPr lang="en-US" dirty="0"/>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6AB6DBC-A056-4BE2-AA84-3CC51525E7FC}" type="datetimeFigureOut">
              <a:rPr lang="en-US"/>
              <a:pPr>
                <a:defRPr/>
              </a:pPr>
              <a:t>3/5/2015</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C0612B7-D72C-49EB-82E4-EEDC6A587068}" type="slidenum">
              <a:rPr lang="en-US"/>
              <a:pPr>
                <a:defRPr/>
              </a:pPr>
              <a:t>‹#›</a:t>
            </a:fld>
            <a:endParaRPr lang="en-US" dirty="0"/>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149613A-631D-40BE-AE77-80682E174FA1}" type="datetimeFigureOut">
              <a:rPr lang="en-US"/>
              <a:pPr>
                <a:defRPr/>
              </a:pPr>
              <a:t>3/5/2015</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7299D9CD-CE51-4DDA-AEBF-62E5F9A57DBD}" type="slidenum">
              <a:rPr lang="en-US"/>
              <a:pPr>
                <a:defRPr/>
              </a:pPr>
              <a:t>‹#›</a:t>
            </a:fld>
            <a:endParaRPr lang="en-US" dirty="0"/>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FC676D7-CE32-4A7C-A32C-8105A1AEEE38}" type="datetimeFigureOut">
              <a:rPr lang="en-US"/>
              <a:pPr>
                <a:defRPr/>
              </a:pPr>
              <a:t>3/5/2015</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626FF74-A667-444E-A497-278E0B4EBCDF}" type="slidenum">
              <a:rPr lang="en-US"/>
              <a:pPr>
                <a:defRPr/>
              </a:pPr>
              <a:t>‹#›</a:t>
            </a:fld>
            <a:endParaRPr lang="en-US" dirty="0"/>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A7BE9C0-6ECA-4C33-AC48-007C773CDE60}" type="datetimeFigureOut">
              <a:rPr lang="en-US"/>
              <a:pPr>
                <a:defRPr/>
              </a:pPr>
              <a:t>3/5/2015</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9C283753-B896-4118-9EE7-A80251794883}" type="slidenum">
              <a:rPr lang="en-US"/>
              <a:pPr>
                <a:defRPr/>
              </a:pPr>
              <a:t>‹#›</a:t>
            </a:fld>
            <a:endParaRPr lang="en-US" dirty="0"/>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207E051-1CBA-4231-B981-A2EBB96F9815}" type="datetimeFigureOut">
              <a:rPr lang="en-US"/>
              <a:pPr>
                <a:defRPr/>
              </a:pPr>
              <a:t>3/5/2015</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43D069F-FF66-426C-8359-B0CD64EE7D4B}" type="slidenum">
              <a:rPr lang="en-US"/>
              <a:pPr>
                <a:defRPr/>
              </a:pPr>
              <a:t>‹#›</a:t>
            </a:fld>
            <a:endParaRPr lang="en-US" dirty="0"/>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3076"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DBA57953-D877-401D-9548-7DCA398ED180}" type="datetimeFigureOut">
              <a:rPr lang="en-US"/>
              <a:pPr>
                <a:defRPr/>
              </a:pPr>
              <a:t>3/5/2015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A8471F34-0997-498A-895F-2C8BB9BD0710}" type="slidenum">
              <a:rPr lang="en-US"/>
              <a:pPr>
                <a:defRPr/>
              </a:pPr>
              <a:t>‹#›</a:t>
            </a:fld>
            <a:endParaRPr lang="en-US" dirty="0"/>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77" r:id="rId1"/>
    <p:sldLayoutId id="2147483750" r:id="rId2"/>
    <p:sldLayoutId id="2147483778" r:id="rId3"/>
    <p:sldLayoutId id="2147483751" r:id="rId4"/>
    <p:sldLayoutId id="2147483752" r:id="rId5"/>
    <p:sldLayoutId id="2147483753" r:id="rId6"/>
    <p:sldLayoutId id="2147483754" r:id="rId7"/>
    <p:sldLayoutId id="2147483755" r:id="rId8"/>
    <p:sldLayoutId id="2147483779" r:id="rId9"/>
    <p:sldLayoutId id="2147483756" r:id="rId10"/>
    <p:sldLayoutId id="2147483757" r:id="rId11"/>
  </p:sldLayoutIdLst>
  <p:transition spd="med">
    <p:wedge/>
  </p:transition>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4100"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4101"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12ACF5C2-01AB-46ED-AF21-6E79B7AD11AA}" type="datetimeFigureOut">
              <a:rPr lang="en-US"/>
              <a:pPr>
                <a:defRPr/>
              </a:pPr>
              <a:t>3/5/2015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dirty="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4E59BBAA-DC01-45CD-9DDB-83B308F087DD}" type="slidenum">
              <a:rPr lang="en-US"/>
              <a:pPr>
                <a:defRPr/>
              </a:pPr>
              <a:t>‹#›</a:t>
            </a:fld>
            <a:endParaRPr lang="en-US" dirty="0"/>
          </a:p>
        </p:txBody>
      </p:sp>
      <p:grpSp>
        <p:nvGrpSpPr>
          <p:cNvPr id="4105"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780" r:id="rId1"/>
    <p:sldLayoutId id="2147483758" r:id="rId2"/>
    <p:sldLayoutId id="2147483781" r:id="rId3"/>
    <p:sldLayoutId id="2147483759" r:id="rId4"/>
    <p:sldLayoutId id="2147483760" r:id="rId5"/>
    <p:sldLayoutId id="2147483761" r:id="rId6"/>
    <p:sldLayoutId id="2147483762" r:id="rId7"/>
    <p:sldLayoutId id="2147483763" r:id="rId8"/>
    <p:sldLayoutId id="2147483782" r:id="rId9"/>
    <p:sldLayoutId id="2147483764" r:id="rId10"/>
    <p:sldLayoutId id="2147483765" r:id="rId11"/>
  </p:sldLayoutIdLst>
  <p:transition spd="med">
    <p:wedge/>
  </p:transition>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E7BC2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E7BC2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3A36D4B-9048-43BE-91E8-E12932EA88BD}" type="datetimeFigureOut">
              <a:rPr lang="en-US"/>
              <a:pPr>
                <a:defRPr/>
              </a:pPr>
              <a:t>3/5/2015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29F5725-604E-48D7-B56A-A12AAFFE31B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spd="med">
    <p:wedg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بنام خدا</a:t>
            </a:r>
            <a:br>
              <a:rPr lang="fa-IR" dirty="0" smtClean="0"/>
            </a:br>
            <a:endParaRPr lang="en-US" dirty="0"/>
          </a:p>
        </p:txBody>
      </p:sp>
      <p:sp>
        <p:nvSpPr>
          <p:cNvPr id="3" name="Text Placeholder 2"/>
          <p:cNvSpPr>
            <a:spLocks noGrp="1"/>
          </p:cNvSpPr>
          <p:nvPr>
            <p:ph type="body" idx="1"/>
          </p:nvPr>
        </p:nvSpPr>
        <p:spPr/>
        <p:txBody>
          <a:bodyPr/>
          <a:lstStyle/>
          <a:p>
            <a:pPr algn="ctr"/>
            <a:r>
              <a:rPr lang="fa-IR" sz="6000" dirty="0" smtClean="0"/>
              <a:t>بودجه بندی سرمایه ای</a:t>
            </a:r>
          </a:p>
          <a:p>
            <a:pPr algn="ctr"/>
            <a:r>
              <a:rPr lang="en-US" sz="4800" dirty="0" smtClean="0"/>
              <a:t>Capital Budgeting</a:t>
            </a:r>
            <a:endParaRPr lang="en-US" sz="4800" dirty="0"/>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a:r>
              <a:rPr lang="fa-IR" u="sng" smtClean="0">
                <a:cs typeface="B Nazanin" pitchFamily="2" charset="-78"/>
              </a:rPr>
              <a:t>فرايند بودجه بندي سرمايه اي</a:t>
            </a:r>
            <a:endParaRPr lang="en-US" u="sng" smtClean="0"/>
          </a:p>
        </p:txBody>
      </p:sp>
      <p:sp>
        <p:nvSpPr>
          <p:cNvPr id="20483" name="Content Placeholder 2"/>
          <p:cNvSpPr>
            <a:spLocks noGrp="1"/>
          </p:cNvSpPr>
          <p:nvPr>
            <p:ph idx="1"/>
          </p:nvPr>
        </p:nvSpPr>
        <p:spPr/>
        <p:txBody>
          <a:bodyPr/>
          <a:lstStyle/>
          <a:p>
            <a:pPr algn="r" rtl="1">
              <a:buFont typeface="Wingdings 2" pitchFamily="18" charset="2"/>
              <a:buNone/>
            </a:pPr>
            <a:endParaRPr lang="fa-IR" dirty="0" smtClean="0">
              <a:ea typeface="Majalla UI"/>
            </a:endParaRPr>
          </a:p>
          <a:p>
            <a:pPr algn="r" rtl="1">
              <a:buFont typeface="Wingdings 2" pitchFamily="18" charset="2"/>
              <a:buNone/>
            </a:pPr>
            <a:r>
              <a:rPr lang="fa-IR" sz="3600" b="1" dirty="0" smtClean="0">
                <a:ea typeface="Majalla UI"/>
              </a:rPr>
              <a:t> 2- بر آورد منافع و مخارج هر يك از پروژه </a:t>
            </a:r>
            <a:r>
              <a:rPr lang="fa-IR" sz="3600" b="1" dirty="0" smtClean="0">
                <a:ea typeface="Majalla UI"/>
              </a:rPr>
              <a:t>ها</a:t>
            </a:r>
            <a:endParaRPr lang="fa-IR" sz="3600" b="1" dirty="0" smtClean="0">
              <a:ea typeface="Majalla UI"/>
            </a:endParaRPr>
          </a:p>
          <a:p>
            <a:pPr algn="r" rtl="1">
              <a:buFont typeface="Wingdings 2" pitchFamily="18" charset="2"/>
              <a:buNone/>
            </a:pPr>
            <a:r>
              <a:rPr lang="fa-IR" dirty="0" smtClean="0">
                <a:ea typeface="Majalla UI"/>
              </a:rPr>
              <a:t>  - </a:t>
            </a:r>
            <a:r>
              <a:rPr lang="fa-IR" sz="3600" dirty="0" smtClean="0">
                <a:ea typeface="Majalla UI"/>
              </a:rPr>
              <a:t>جهت ارزيابي پروژه هاي سرمايه گذاري پيشنهادي، نياز به داشتن برآوردي از منافع و مخارج آنها مي باشد .</a:t>
            </a:r>
          </a:p>
          <a:p>
            <a:pPr algn="r" rtl="1">
              <a:buFont typeface="Wingdings 2" pitchFamily="18" charset="2"/>
              <a:buNone/>
            </a:pPr>
            <a:r>
              <a:rPr lang="fa-IR" sz="3600" dirty="0" smtClean="0">
                <a:ea typeface="Majalla UI"/>
              </a:rPr>
              <a:t>  - تهيه اين گونه برآوردها بويژه در مورد پروژه هاي بلند مدت نسبتاً مشكل بوده و مستلزم تجزيه و تحليل هاي دقيق مالي مي باشد . </a:t>
            </a:r>
          </a:p>
          <a:p>
            <a:pPr algn="r" rtl="1">
              <a:buFont typeface="Wingdings 2" pitchFamily="18" charset="2"/>
              <a:buNone/>
            </a:pPr>
            <a:r>
              <a:rPr lang="fa-IR" dirty="0" smtClean="0">
                <a:ea typeface="Majalla UI"/>
              </a:rPr>
              <a:t>    </a:t>
            </a:r>
          </a:p>
        </p:txBody>
      </p:sp>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a:r>
              <a:rPr lang="fa-IR" u="sng" smtClean="0">
                <a:cs typeface="B Nazanin" pitchFamily="2" charset="-78"/>
              </a:rPr>
              <a:t>فرايند بودجه بندي سرمايه اي</a:t>
            </a:r>
            <a:endParaRPr lang="en-US" u="sng" smtClean="0"/>
          </a:p>
        </p:txBody>
      </p:sp>
      <p:sp>
        <p:nvSpPr>
          <p:cNvPr id="21507" name="Content Placeholder 2"/>
          <p:cNvSpPr>
            <a:spLocks noGrp="1"/>
          </p:cNvSpPr>
          <p:nvPr>
            <p:ph idx="1"/>
          </p:nvPr>
        </p:nvSpPr>
        <p:spPr/>
        <p:txBody>
          <a:bodyPr/>
          <a:lstStyle/>
          <a:p>
            <a:pPr algn="r" rtl="1">
              <a:buFont typeface="Wingdings 2" pitchFamily="18" charset="2"/>
              <a:buNone/>
            </a:pPr>
            <a:endParaRPr lang="fa-IR" dirty="0" smtClean="0">
              <a:ea typeface="Majalla UI"/>
            </a:endParaRPr>
          </a:p>
          <a:p>
            <a:pPr algn="r" rtl="1">
              <a:buFont typeface="Wingdings 2" pitchFamily="18" charset="2"/>
              <a:buNone/>
            </a:pPr>
            <a:r>
              <a:rPr lang="fa-IR" sz="3600" b="1" dirty="0" smtClean="0">
                <a:ea typeface="Majalla UI"/>
              </a:rPr>
              <a:t>3- ارزيابي پروژه هاي سرمايه </a:t>
            </a:r>
            <a:r>
              <a:rPr lang="fa-IR" sz="3600" b="1" dirty="0" smtClean="0">
                <a:ea typeface="Majalla UI"/>
              </a:rPr>
              <a:t>گذاري</a:t>
            </a:r>
            <a:endParaRPr lang="fa-IR" dirty="0" smtClean="0">
              <a:ea typeface="Majalla UI"/>
            </a:endParaRPr>
          </a:p>
          <a:p>
            <a:pPr algn="just" rtl="1">
              <a:buFont typeface="Wingdings 2" pitchFamily="18" charset="2"/>
              <a:buNone/>
            </a:pPr>
            <a:r>
              <a:rPr lang="fa-IR" sz="3600" dirty="0" smtClean="0">
                <a:ea typeface="Majalla UI"/>
              </a:rPr>
              <a:t>       نظر به اينكه مخارج سرمايه اي، ازجنبه هاي مختلف بر آينده موسسات اثر مي گذارد، لذا لازم است كه كليه پروژه ها به نحوي سيستماتيك ارزيابي و منافع و مخارج هر يك بر آورد شود تا بتوان مناسب ترين آنها را انتخاب كرد .</a:t>
            </a:r>
          </a:p>
          <a:p>
            <a:pPr algn="r" rtl="1">
              <a:buFont typeface="Wingdings 2" pitchFamily="18" charset="2"/>
              <a:buNone/>
            </a:pPr>
            <a:endParaRPr lang="en-US" dirty="0" smtClean="0"/>
          </a:p>
        </p:txBody>
      </p:sp>
    </p:spTree>
  </p:cSld>
  <p:clrMapOvr>
    <a:masterClrMapping/>
  </p:clrMapOvr>
  <p:transition spd="med">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fa-IR" u="sng" smtClean="0">
                <a:cs typeface="B Nazanin" pitchFamily="2" charset="-78"/>
              </a:rPr>
              <a:t>فرايند بودجه بندي سرمايه اي</a:t>
            </a:r>
            <a:endParaRPr lang="en-US" u="sng" smtClean="0"/>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None/>
              <a:defRPr/>
            </a:pPr>
            <a:r>
              <a:rPr lang="fa-IR" sz="3600" b="1" dirty="0" smtClean="0"/>
              <a:t>4- </a:t>
            </a:r>
            <a:r>
              <a:rPr lang="fa-IR" sz="3600" b="1" dirty="0" smtClean="0"/>
              <a:t>تهيه و تنظيم بودجه مخاج سرمايه اي </a:t>
            </a:r>
            <a:endParaRPr lang="fa-IR" dirty="0" smtClean="0"/>
          </a:p>
          <a:p>
            <a:pPr marL="274320" indent="-274320" algn="just" rtl="1" fontAlgn="auto">
              <a:spcAft>
                <a:spcPts val="0"/>
              </a:spcAft>
              <a:buClr>
                <a:schemeClr val="accent3"/>
              </a:buClr>
              <a:buFontTx/>
              <a:buChar char="-"/>
              <a:defRPr/>
            </a:pPr>
            <a:r>
              <a:rPr lang="fa-IR" sz="3200" dirty="0" smtClean="0"/>
              <a:t>بودجه مخارج سرمايه اي شامل كليه پروژه هاي سرمايه گذاري تاييد شده در دوره بودجه است .</a:t>
            </a:r>
          </a:p>
          <a:p>
            <a:pPr marL="274320" indent="-274320" algn="just" rtl="1" fontAlgn="auto">
              <a:spcAft>
                <a:spcPts val="0"/>
              </a:spcAft>
              <a:buClr>
                <a:schemeClr val="accent3"/>
              </a:buClr>
              <a:buFontTx/>
              <a:buChar char="-"/>
              <a:defRPr/>
            </a:pPr>
            <a:r>
              <a:rPr lang="fa-IR" sz="3200" dirty="0" smtClean="0"/>
              <a:t>بودجه مخارج سرمايه اي انعكاس نهايي تصميمات مديريت در مورد سرمايه گذاريهاي دوره بودجه است .</a:t>
            </a:r>
          </a:p>
          <a:p>
            <a:pPr marL="274320" indent="-274320" algn="just" rtl="1" fontAlgn="auto">
              <a:spcAft>
                <a:spcPts val="0"/>
              </a:spcAft>
              <a:buClr>
                <a:schemeClr val="accent3"/>
              </a:buClr>
              <a:buFontTx/>
              <a:buChar char="-"/>
              <a:defRPr/>
            </a:pPr>
            <a:r>
              <a:rPr lang="fa-IR" sz="3200" dirty="0" smtClean="0"/>
              <a:t>اين مديريت سازمان مي باشد كه در نهايت در مورد مبالغ سرمايه گذاري و تخصيص منابع ، تصميم گيري مي كند .</a:t>
            </a:r>
          </a:p>
          <a:p>
            <a:pPr marL="274320" indent="-274320" algn="just" rtl="1" fontAlgn="auto">
              <a:spcAft>
                <a:spcPts val="0"/>
              </a:spcAft>
              <a:buClr>
                <a:schemeClr val="accent3"/>
              </a:buClr>
              <a:buFontTx/>
              <a:buChar char="-"/>
              <a:defRPr/>
            </a:pPr>
            <a:r>
              <a:rPr lang="fa-IR" sz="3200" dirty="0" smtClean="0"/>
              <a:t>در تجزيه و تحليل پروژه هاي سرمايه گذاري و بررسي منافع و مخارج آن، لازم است كه پارامترهاي ديگري نيز مانند آثار رفتاري قبول يا رد پروژه ها مورد توجه واقع شود .</a:t>
            </a:r>
            <a:endParaRPr lang="en-US" sz="3200" dirty="0"/>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fa-IR" u="sng" dirty="0" smtClean="0">
                <a:cs typeface="B Nazanin" pitchFamily="2" charset="-78"/>
              </a:rPr>
              <a:t>فرايند بودجه بندي سرمايه اي</a:t>
            </a:r>
            <a:endParaRPr lang="en-US" u="sng" dirty="0" smtClean="0"/>
          </a:p>
        </p:txBody>
      </p:sp>
      <p:sp>
        <p:nvSpPr>
          <p:cNvPr id="23555" name="Content Placeholder 2"/>
          <p:cNvSpPr>
            <a:spLocks noGrp="1"/>
          </p:cNvSpPr>
          <p:nvPr>
            <p:ph idx="1"/>
          </p:nvPr>
        </p:nvSpPr>
        <p:spPr/>
        <p:txBody>
          <a:bodyPr/>
          <a:lstStyle/>
          <a:p>
            <a:pPr algn="r" rtl="1">
              <a:buFont typeface="Wingdings 2" pitchFamily="18" charset="2"/>
              <a:buNone/>
            </a:pPr>
            <a:endParaRPr lang="fa-IR" dirty="0" smtClean="0">
              <a:ea typeface="Majalla UI"/>
            </a:endParaRPr>
          </a:p>
          <a:p>
            <a:pPr algn="r" rtl="1">
              <a:buFont typeface="Wingdings 2" pitchFamily="18" charset="2"/>
              <a:buNone/>
            </a:pPr>
            <a:r>
              <a:rPr lang="fa-IR" sz="3600" b="1" dirty="0" smtClean="0">
                <a:ea typeface="Majalla UI"/>
              </a:rPr>
              <a:t>5- ارزيابي مجدد پروژه ها پس از تصويب</a:t>
            </a:r>
          </a:p>
          <a:p>
            <a:pPr algn="just" rtl="1">
              <a:buFontTx/>
              <a:buChar char="-"/>
            </a:pPr>
            <a:r>
              <a:rPr lang="fa-IR" sz="3200" dirty="0" smtClean="0">
                <a:ea typeface="Majalla UI"/>
              </a:rPr>
              <a:t>تمامي برآوردهايي كه درباره رويداد هاي آتي انجام مي شود ، با احتمال ارتكاب اشتباه همراه است .</a:t>
            </a:r>
          </a:p>
          <a:p>
            <a:pPr algn="just" rtl="1">
              <a:buFontTx/>
              <a:buChar char="-"/>
            </a:pPr>
            <a:r>
              <a:rPr lang="fa-IR" sz="3200" dirty="0" smtClean="0">
                <a:ea typeface="Majalla UI"/>
              </a:rPr>
              <a:t>افزايش دقت برآوردهاي قبلي موجب بهبود برآوردهاي جديد مي شود.</a:t>
            </a:r>
          </a:p>
          <a:p>
            <a:pPr algn="just" rtl="1">
              <a:buFontTx/>
              <a:buChar char="-"/>
            </a:pPr>
            <a:r>
              <a:rPr lang="fa-IR" sz="3200" dirty="0" smtClean="0">
                <a:ea typeface="Majalla UI"/>
              </a:rPr>
              <a:t>ضمن ارزيابي مجدد ، مقايسه اي نيز ميان پروژه هاي عملياتي و ساير پروژه هاي سرمايه گذاري تحت بررسي انجام مي شود.</a:t>
            </a:r>
          </a:p>
          <a:p>
            <a:pPr algn="just" rtl="1">
              <a:buFontTx/>
              <a:buChar char="-"/>
            </a:pPr>
            <a:endParaRPr lang="en-US" dirty="0" smtClean="0"/>
          </a:p>
        </p:txBody>
      </p:sp>
    </p:spTree>
  </p:cSld>
  <p:clrMapOvr>
    <a:masterClrMapping/>
  </p:clrMapOvr>
  <p:transition spd="med">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u="sng" dirty="0" smtClean="0">
                <a:cs typeface="B Nazanin" pitchFamily="2" charset="-78"/>
              </a:rPr>
              <a:t>فرايند بودجه بندي سرمايه اي</a:t>
            </a:r>
            <a:endParaRPr lang="en-US" dirty="0"/>
          </a:p>
        </p:txBody>
      </p:sp>
      <p:sp>
        <p:nvSpPr>
          <p:cNvPr id="3" name="Content Placeholder 2"/>
          <p:cNvSpPr>
            <a:spLocks noGrp="1"/>
          </p:cNvSpPr>
          <p:nvPr>
            <p:ph idx="1"/>
          </p:nvPr>
        </p:nvSpPr>
        <p:spPr/>
        <p:txBody>
          <a:bodyPr/>
          <a:lstStyle/>
          <a:p>
            <a:pPr algn="r"/>
            <a:r>
              <a:rPr lang="fa-IR" sz="3200" dirty="0" smtClean="0"/>
              <a:t>بررسی مجدد پروژه ها با 3 هدف صورت می گیرد:</a:t>
            </a:r>
          </a:p>
          <a:p>
            <a:pPr algn="r"/>
            <a:r>
              <a:rPr lang="fa-IR" sz="3200" dirty="0" smtClean="0"/>
              <a:t>1- </a:t>
            </a:r>
            <a:r>
              <a:rPr lang="fa-IR" sz="3200" b="1" dirty="0" smtClean="0"/>
              <a:t>بهبود پیش بینی ها: </a:t>
            </a:r>
            <a:r>
              <a:rPr lang="fa-IR" sz="3200" dirty="0" smtClean="0"/>
              <a:t>گاهی تصمیم گیرندگان مجبور می شوند پیش بینی های خود را با نتیحه های واقعی مقایسه کنند و برآوردها را به صورت بهتر و دقیق تر انجام دهند.</a:t>
            </a:r>
          </a:p>
          <a:p>
            <a:pPr algn="r"/>
            <a:r>
              <a:rPr lang="fa-IR" sz="3200" dirty="0" smtClean="0"/>
              <a:t>2- </a:t>
            </a:r>
            <a:r>
              <a:rPr lang="fa-IR" sz="3200" b="1" dirty="0" smtClean="0"/>
              <a:t>بهبود عملیات: </a:t>
            </a:r>
            <a:r>
              <a:rPr lang="fa-IR" sz="3200" dirty="0" smtClean="0"/>
              <a:t>در اجرای پروژه ها گاهی با بازنگری در فرایندها و ایجاد تغییرات می توان به نتایج پیش بینی شده دست یافت.</a:t>
            </a:r>
          </a:p>
          <a:p>
            <a:pPr algn="r"/>
            <a:r>
              <a:rPr lang="fa-IR" sz="3200" b="1" dirty="0" smtClean="0"/>
              <a:t>3- شناسایی زمان قطع فعالیت:</a:t>
            </a:r>
            <a:r>
              <a:rPr lang="fa-IR" sz="3200" dirty="0" smtClean="0"/>
              <a:t>اگرچه انتخاب پروژه ها با دقت بالا و برمبنای اطلاعات موجود صورت می پذیرد لیکن گاهی امور آن طور که مورد انتظار است انجام نمی شوند و می بایست به منظور جلوگیری از هدر رفت منابع، نسبت به اتمام پروژه اقدام نمود. موفق ترین سازمانها، سازمانهایی هستند که بر فرآیند سرمایه گذاری دقت کافی دارند.</a:t>
            </a:r>
            <a:r>
              <a:rPr lang="fa-IR" sz="3200" b="1" dirty="0" smtClean="0"/>
              <a:t> </a:t>
            </a:r>
            <a:endParaRPr lang="en-US" sz="3200" b="1" dirty="0"/>
          </a:p>
        </p:txBody>
      </p:sp>
    </p:spTree>
  </p:cSld>
  <p:clrMapOvr>
    <a:masterClrMapping/>
  </p:clrMapOvr>
  <p:transition spd="med">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704850"/>
            <a:ext cx="8229600" cy="819150"/>
          </a:xfrm>
        </p:spPr>
        <p:txBody>
          <a:bodyPr/>
          <a:lstStyle/>
          <a:p>
            <a:pPr algn="ctr"/>
            <a:r>
              <a:rPr lang="fa-IR" dirty="0" smtClean="0"/>
              <a:t>روشهاي ارزيابی پروژه ها</a:t>
            </a:r>
            <a:endParaRPr lang="en-US" dirty="0" smtClean="0"/>
          </a:p>
        </p:txBody>
      </p:sp>
      <p:sp>
        <p:nvSpPr>
          <p:cNvPr id="24579" name="Content Placeholder 2"/>
          <p:cNvSpPr>
            <a:spLocks noGrp="1"/>
          </p:cNvSpPr>
          <p:nvPr>
            <p:ph idx="1"/>
          </p:nvPr>
        </p:nvSpPr>
        <p:spPr>
          <a:xfrm>
            <a:off x="762000" y="1935163"/>
            <a:ext cx="7924800" cy="4618037"/>
          </a:xfrm>
        </p:spPr>
        <p:txBody>
          <a:bodyPr tIns="0" bIns="0"/>
          <a:lstStyle/>
          <a:p>
            <a:pPr algn="r" rtl="1"/>
            <a:r>
              <a:rPr lang="fa-IR" dirty="0" smtClean="0">
                <a:ea typeface="Majalla UI"/>
              </a:rPr>
              <a:t>روشهاي ارزيابي پروژه ها به 5 دسته تقسيم مي شوند :</a:t>
            </a:r>
          </a:p>
          <a:p>
            <a:pPr algn="r" rtl="1">
              <a:buFont typeface="Wingdings 2" pitchFamily="18" charset="2"/>
              <a:buNone/>
            </a:pPr>
            <a:r>
              <a:rPr lang="fa-IR" dirty="0" smtClean="0">
                <a:ea typeface="Majalla UI"/>
              </a:rPr>
              <a:t>1- دوره بازیافت سرمایه (</a:t>
            </a:r>
            <a:r>
              <a:rPr lang="en-US" dirty="0" smtClean="0">
                <a:ea typeface="Majalla UI"/>
              </a:rPr>
              <a:t>PBP</a:t>
            </a:r>
            <a:r>
              <a:rPr lang="fa-IR" dirty="0" smtClean="0">
                <a:ea typeface="Majalla UI"/>
              </a:rPr>
              <a:t>) </a:t>
            </a:r>
            <a:r>
              <a:rPr lang="en-US" dirty="0" smtClean="0">
                <a:ea typeface="Majalla UI"/>
              </a:rPr>
              <a:t>Payback Period</a:t>
            </a:r>
            <a:endParaRPr lang="en-US" dirty="0" smtClean="0"/>
          </a:p>
          <a:p>
            <a:pPr algn="r" rtl="1">
              <a:buFont typeface="Wingdings 2" pitchFamily="18" charset="2"/>
              <a:buNone/>
            </a:pPr>
            <a:r>
              <a:rPr lang="fa-IR" dirty="0" smtClean="0">
                <a:ea typeface="Majalla UI"/>
              </a:rPr>
              <a:t>2- نرخ بازده حسابداری (</a:t>
            </a:r>
            <a:r>
              <a:rPr lang="en-US" dirty="0" smtClean="0">
                <a:ea typeface="Majalla UI"/>
              </a:rPr>
              <a:t>ARR</a:t>
            </a:r>
            <a:r>
              <a:rPr lang="fa-IR" dirty="0" smtClean="0">
                <a:ea typeface="Majalla UI"/>
              </a:rPr>
              <a:t>) </a:t>
            </a:r>
            <a:r>
              <a:rPr lang="en-US" dirty="0" smtClean="0">
                <a:ea typeface="Majalla UI"/>
              </a:rPr>
              <a:t>Accounting Rate of Return</a:t>
            </a:r>
            <a:endParaRPr lang="fa-IR" dirty="0" smtClean="0">
              <a:ea typeface="Majalla UI"/>
            </a:endParaRPr>
          </a:p>
          <a:p>
            <a:pPr algn="r" rtl="1">
              <a:buNone/>
            </a:pPr>
            <a:r>
              <a:rPr lang="fa-IR" dirty="0" smtClean="0">
                <a:ea typeface="Majalla UI"/>
              </a:rPr>
              <a:t>3- ارزش فعلی خالص (</a:t>
            </a:r>
            <a:r>
              <a:rPr lang="en-US" dirty="0" smtClean="0">
                <a:ea typeface="Majalla UI"/>
              </a:rPr>
              <a:t>NPV</a:t>
            </a:r>
            <a:r>
              <a:rPr lang="fa-IR" dirty="0" smtClean="0">
                <a:ea typeface="Majalla UI"/>
              </a:rPr>
              <a:t>) </a:t>
            </a:r>
            <a:r>
              <a:rPr lang="en-US" dirty="0" smtClean="0">
                <a:ea typeface="Majalla UI"/>
              </a:rPr>
              <a:t>Net Present Value</a:t>
            </a:r>
            <a:endParaRPr lang="fa-IR" dirty="0" smtClean="0">
              <a:ea typeface="Majalla UI"/>
            </a:endParaRPr>
          </a:p>
          <a:p>
            <a:pPr algn="r" rtl="1">
              <a:buFont typeface="Wingdings 2" pitchFamily="18" charset="2"/>
              <a:buNone/>
            </a:pPr>
            <a:r>
              <a:rPr lang="fa-IR" dirty="0" smtClean="0">
                <a:ea typeface="Majalla UI"/>
              </a:rPr>
              <a:t>4- نرخ بازده داخلی (</a:t>
            </a:r>
            <a:r>
              <a:rPr lang="en-US" dirty="0" smtClean="0">
                <a:ea typeface="Majalla UI"/>
              </a:rPr>
              <a:t>IRR</a:t>
            </a:r>
            <a:r>
              <a:rPr lang="fa-IR" dirty="0" smtClean="0">
                <a:ea typeface="Majalla UI"/>
              </a:rPr>
              <a:t>) </a:t>
            </a:r>
            <a:r>
              <a:rPr lang="en-US" dirty="0" smtClean="0">
                <a:ea typeface="Majalla UI"/>
              </a:rPr>
              <a:t>Internal Rate of Return</a:t>
            </a:r>
            <a:endParaRPr lang="fa-IR" dirty="0" smtClean="0">
              <a:ea typeface="Majalla UI"/>
            </a:endParaRPr>
          </a:p>
          <a:p>
            <a:pPr algn="r" rtl="1">
              <a:buFont typeface="Wingdings 2" pitchFamily="18" charset="2"/>
              <a:buNone/>
            </a:pPr>
            <a:r>
              <a:rPr lang="fa-IR" dirty="0" smtClean="0">
                <a:ea typeface="Majalla UI"/>
              </a:rPr>
              <a:t>5- شاخص سودآوری (</a:t>
            </a:r>
            <a:r>
              <a:rPr lang="en-US" dirty="0" smtClean="0">
                <a:ea typeface="Majalla UI"/>
              </a:rPr>
              <a:t>PI</a:t>
            </a:r>
            <a:r>
              <a:rPr lang="fa-IR" dirty="0" smtClean="0">
                <a:ea typeface="Majalla UI"/>
              </a:rPr>
              <a:t>) </a:t>
            </a:r>
            <a:r>
              <a:rPr lang="en-US" dirty="0" smtClean="0">
                <a:ea typeface="Majalla UI"/>
              </a:rPr>
              <a:t>Profitability Index</a:t>
            </a:r>
            <a:endParaRPr lang="fa-IR" dirty="0" smtClean="0">
              <a:ea typeface="Majalla UI"/>
            </a:endParaRPr>
          </a:p>
          <a:p>
            <a:pPr algn="r" rtl="1">
              <a:lnSpc>
                <a:spcPct val="110000"/>
              </a:lnSpc>
              <a:buFont typeface="Wingdings 2" pitchFamily="18" charset="2"/>
              <a:buNone/>
            </a:pPr>
            <a:endParaRPr lang="fa-IR" dirty="0" smtClean="0">
              <a:ea typeface="Majalla UI"/>
            </a:endParaRPr>
          </a:p>
          <a:p>
            <a:pPr algn="r" rtl="1">
              <a:buFont typeface="Wingdings 2" pitchFamily="18" charset="2"/>
              <a:buNone/>
            </a:pPr>
            <a:endParaRPr lang="fa-IR" dirty="0" smtClean="0">
              <a:ea typeface="Majalla UI"/>
            </a:endParaRPr>
          </a:p>
          <a:p>
            <a:pPr algn="r" rtl="1">
              <a:buFont typeface="Wingdings 2" pitchFamily="18" charset="2"/>
              <a:buNone/>
            </a:pPr>
            <a:endParaRPr lang="en-US" dirty="0" smtClean="0"/>
          </a:p>
        </p:txBody>
      </p:sp>
    </p:spTree>
  </p:cSld>
  <p:clrMapOvr>
    <a:masterClrMapping/>
  </p:clrMapOvr>
  <p:transition spd="med">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algn="ctr" rtl="1"/>
            <a:r>
              <a:rPr lang="fa-IR" dirty="0" smtClean="0">
                <a:cs typeface="Arial" pitchFamily="34" charset="0"/>
              </a:rPr>
              <a:t>دوره بازیافت سرمایه</a:t>
            </a:r>
          </a:p>
        </p:txBody>
      </p:sp>
      <p:sp>
        <p:nvSpPr>
          <p:cNvPr id="48131" name="Content Placeholder 2"/>
          <p:cNvSpPr>
            <a:spLocks noGrp="1"/>
          </p:cNvSpPr>
          <p:nvPr>
            <p:ph idx="1"/>
          </p:nvPr>
        </p:nvSpPr>
        <p:spPr/>
        <p:txBody>
          <a:bodyPr/>
          <a:lstStyle/>
          <a:p>
            <a:pPr algn="r" rtl="1">
              <a:buFont typeface="Wingdings 2" pitchFamily="18" charset="2"/>
              <a:buNone/>
            </a:pPr>
            <a:r>
              <a:rPr lang="fa-IR" sz="2800" dirty="0" smtClean="0">
                <a:ea typeface="Majalla UI"/>
              </a:rPr>
              <a:t>دوره بازیافت سرمایه عبارت است از مدت زمان لازم جهت بازیافت مبلغ سرمایه گذاری شده از محل سود حاصله یا صرفه جویی در هزینه ها</a:t>
            </a:r>
            <a:r>
              <a:rPr lang="fa-IR" sz="2800" dirty="0" smtClean="0">
                <a:ea typeface="Majalla UI"/>
              </a:rPr>
              <a:t>.</a:t>
            </a:r>
            <a:endParaRPr lang="fa-IR" sz="2800" dirty="0" smtClean="0">
              <a:ea typeface="Majalla UI"/>
            </a:endParaRPr>
          </a:p>
          <a:p>
            <a:pPr algn="r" rtl="1">
              <a:buFont typeface="Wingdings 2" pitchFamily="18" charset="2"/>
              <a:buNone/>
            </a:pPr>
            <a:r>
              <a:rPr lang="fa-IR" sz="2800" dirty="0" smtClean="0">
                <a:ea typeface="Majalla UI"/>
              </a:rPr>
              <a:t>در این روش مدت زمان لازم برای بازیافت مبلغ سرمایه گذاری شده (از راه تحصیل وجوه نقد سالانه ) محاسبه می شود .</a:t>
            </a:r>
          </a:p>
          <a:p>
            <a:pPr algn="r" rtl="1">
              <a:buFont typeface="Wingdings" pitchFamily="2" charset="2"/>
              <a:buChar char="v"/>
            </a:pPr>
            <a:r>
              <a:rPr lang="fa-IR" sz="2800" dirty="0" smtClean="0">
                <a:ea typeface="Majalla UI"/>
              </a:rPr>
              <a:t>مثال : سرمایه </a:t>
            </a:r>
            <a:r>
              <a:rPr lang="fa-IR" sz="2800" dirty="0" smtClean="0">
                <a:ea typeface="Majalla UI"/>
              </a:rPr>
              <a:t>گذاری در پروژه ای دارای 140،000،000 ریال مخارج اولیه می باشد ، در صورت این سرمایه گذاری سالانه 40،000،000 ریال به مدت شش سال صرفه جویی می شود ، دوره بازیافت عبارت است از : </a:t>
            </a:r>
          </a:p>
          <a:p>
            <a:pPr rtl="1">
              <a:buFont typeface="Wingdings 2" pitchFamily="18" charset="2"/>
              <a:buNone/>
            </a:pPr>
            <a:r>
              <a:rPr lang="fa-IR" sz="2800" dirty="0" smtClean="0">
                <a:ea typeface="Majalla UI"/>
              </a:rPr>
              <a:t>3/5 = 40،000،000÷ 140،000،000</a:t>
            </a:r>
          </a:p>
          <a:p>
            <a:pPr algn="r" rtl="1">
              <a:buFont typeface="Wingdings 2" pitchFamily="18" charset="2"/>
              <a:buNone/>
            </a:pPr>
            <a:r>
              <a:rPr lang="fa-IR" sz="2800" dirty="0" smtClean="0">
                <a:ea typeface="Majalla UI"/>
              </a:rPr>
              <a:t>بنابراین سرمایه گذاری در پروژه مذکور پس از 3/5 سال بازیافت می شود .</a:t>
            </a:r>
          </a:p>
        </p:txBody>
      </p:sp>
    </p:spTree>
  </p:cSld>
  <p:clrMapOvr>
    <a:masterClrMapping/>
  </p:clrMapOvr>
  <p:transition spd="med">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algn="ctr" rtl="1"/>
            <a:r>
              <a:rPr lang="fa-IR" smtClean="0">
                <a:cs typeface="Arial" pitchFamily="34" charset="0"/>
              </a:rPr>
              <a:t>دوره بازیافت سرمایه</a:t>
            </a:r>
            <a:endParaRPr lang="fa-IR" smtClean="0"/>
          </a:p>
        </p:txBody>
      </p:sp>
      <p:sp>
        <p:nvSpPr>
          <p:cNvPr id="49155" name="Content Placeholder 2"/>
          <p:cNvSpPr>
            <a:spLocks noGrp="1"/>
          </p:cNvSpPr>
          <p:nvPr>
            <p:ph idx="1"/>
          </p:nvPr>
        </p:nvSpPr>
        <p:spPr/>
        <p:txBody>
          <a:bodyPr/>
          <a:lstStyle/>
          <a:p>
            <a:pPr algn="r" rtl="1"/>
            <a:r>
              <a:rPr lang="fa-IR" dirty="0" smtClean="0">
                <a:ea typeface="Majalla UI"/>
              </a:rPr>
              <a:t>تفسیر دوره بازیافت سرمایه</a:t>
            </a:r>
          </a:p>
          <a:p>
            <a:pPr algn="r" rtl="1"/>
            <a:r>
              <a:rPr lang="fa-IR" dirty="0" smtClean="0">
                <a:ea typeface="Majalla UI"/>
              </a:rPr>
              <a:t>مثال : مبلغ سرمایه گذاری 6.000.000 ریال</a:t>
            </a:r>
          </a:p>
          <a:p>
            <a:pPr algn="r" rtl="1">
              <a:buFont typeface="Wingdings 2" pitchFamily="18" charset="2"/>
              <a:buNone/>
            </a:pPr>
            <a:r>
              <a:rPr lang="fa-IR" dirty="0" smtClean="0">
                <a:ea typeface="Majalla UI"/>
              </a:rPr>
              <a:t>   پروژه الف                                 </a:t>
            </a:r>
            <a:r>
              <a:rPr lang="fa-IR" dirty="0" smtClean="0">
                <a:ea typeface="Majalla UI"/>
              </a:rPr>
              <a:t>                                                                     </a:t>
            </a:r>
            <a:r>
              <a:rPr lang="fa-IR" dirty="0" smtClean="0">
                <a:ea typeface="Majalla UI"/>
              </a:rPr>
              <a:t>پروژه ب</a:t>
            </a:r>
          </a:p>
          <a:p>
            <a:pPr algn="r" rtl="1">
              <a:buFont typeface="Wingdings 2" pitchFamily="18" charset="2"/>
              <a:buNone/>
            </a:pPr>
            <a:r>
              <a:rPr lang="fa-IR" dirty="0" smtClean="0">
                <a:ea typeface="Majalla UI"/>
              </a:rPr>
              <a:t>   1.000.000                                </a:t>
            </a:r>
            <a:r>
              <a:rPr lang="fa-IR" dirty="0" smtClean="0">
                <a:ea typeface="Majalla UI"/>
              </a:rPr>
              <a:t>                                                             </a:t>
            </a:r>
            <a:r>
              <a:rPr lang="fa-IR" dirty="0" smtClean="0">
                <a:ea typeface="Majalla UI"/>
              </a:rPr>
              <a:t>3.000.000</a:t>
            </a:r>
          </a:p>
          <a:p>
            <a:pPr algn="r" rtl="1">
              <a:buFont typeface="Wingdings 2" pitchFamily="18" charset="2"/>
              <a:buNone/>
            </a:pPr>
            <a:r>
              <a:rPr lang="fa-IR" dirty="0" smtClean="0">
                <a:ea typeface="Majalla UI"/>
              </a:rPr>
              <a:t>   1.000.000                                </a:t>
            </a:r>
            <a:r>
              <a:rPr lang="fa-IR" dirty="0" smtClean="0">
                <a:ea typeface="Majalla UI"/>
              </a:rPr>
              <a:t>                                                              </a:t>
            </a:r>
            <a:r>
              <a:rPr lang="fa-IR" dirty="0" smtClean="0">
                <a:ea typeface="Majalla UI"/>
              </a:rPr>
              <a:t>2.000.000</a:t>
            </a:r>
          </a:p>
          <a:p>
            <a:pPr algn="r" rtl="1">
              <a:buFont typeface="Wingdings 2" pitchFamily="18" charset="2"/>
              <a:buNone/>
            </a:pPr>
            <a:r>
              <a:rPr lang="fa-IR" dirty="0" smtClean="0">
                <a:ea typeface="Majalla UI"/>
              </a:rPr>
              <a:t>   4.000.000                            </a:t>
            </a:r>
            <a:r>
              <a:rPr lang="fa-IR" dirty="0" smtClean="0">
                <a:ea typeface="Majalla UI"/>
              </a:rPr>
              <a:t>                                                                   </a:t>
            </a:r>
            <a:r>
              <a:rPr lang="fa-IR" dirty="0" smtClean="0">
                <a:ea typeface="Majalla UI"/>
              </a:rPr>
              <a:t>500.000 </a:t>
            </a:r>
          </a:p>
          <a:p>
            <a:pPr algn="r" rtl="1">
              <a:buFont typeface="Wingdings 2" pitchFamily="18" charset="2"/>
              <a:buNone/>
            </a:pPr>
            <a:r>
              <a:rPr lang="fa-IR" dirty="0" smtClean="0">
                <a:ea typeface="Majalla UI"/>
              </a:rPr>
              <a:t>                                                    </a:t>
            </a:r>
            <a:r>
              <a:rPr lang="fa-IR" dirty="0" smtClean="0">
                <a:ea typeface="Majalla UI"/>
              </a:rPr>
              <a:t>                                                                    </a:t>
            </a:r>
            <a:r>
              <a:rPr lang="fa-IR" dirty="0" smtClean="0">
                <a:ea typeface="Majalla UI"/>
              </a:rPr>
              <a:t>500.000</a:t>
            </a:r>
          </a:p>
          <a:p>
            <a:pPr algn="r" rtl="1">
              <a:buFont typeface="Wingdings 2" pitchFamily="18" charset="2"/>
              <a:buNone/>
            </a:pPr>
            <a:r>
              <a:rPr lang="fa-IR" dirty="0" smtClean="0">
                <a:ea typeface="Majalla UI"/>
              </a:rPr>
              <a:t>                                                </a:t>
            </a:r>
            <a:r>
              <a:rPr lang="fa-IR" dirty="0" smtClean="0">
                <a:ea typeface="Majalla UI"/>
              </a:rPr>
              <a:t>                                                                        </a:t>
            </a:r>
            <a:r>
              <a:rPr lang="fa-IR" dirty="0" smtClean="0">
                <a:ea typeface="Majalla UI"/>
              </a:rPr>
              <a:t>1.000.000</a:t>
            </a:r>
          </a:p>
          <a:p>
            <a:pPr algn="r" rtl="1">
              <a:buFont typeface="Wingdings 2" pitchFamily="18" charset="2"/>
              <a:buNone/>
            </a:pPr>
            <a:r>
              <a:rPr lang="fa-IR" dirty="0" smtClean="0">
                <a:ea typeface="Majalla UI"/>
              </a:rPr>
              <a:t>3 سال (دوره بازیافت)             </a:t>
            </a:r>
            <a:r>
              <a:rPr lang="fa-IR" dirty="0" smtClean="0">
                <a:ea typeface="Majalla UI"/>
              </a:rPr>
              <a:t>                                                                 </a:t>
            </a:r>
            <a:r>
              <a:rPr lang="fa-IR" dirty="0" smtClean="0">
                <a:ea typeface="Majalla UI"/>
              </a:rPr>
              <a:t>4 سال (دوره بازیافت)</a:t>
            </a:r>
          </a:p>
          <a:p>
            <a:pPr algn="r" rtl="1">
              <a:buFont typeface="Wingdings 2" pitchFamily="18" charset="2"/>
              <a:buNone/>
            </a:pPr>
            <a:endParaRPr lang="fa-IR" dirty="0" smtClean="0">
              <a:ea typeface="Majalla UI"/>
            </a:endParaRPr>
          </a:p>
        </p:txBody>
      </p:sp>
      <p:cxnSp>
        <p:nvCxnSpPr>
          <p:cNvPr id="5" name="Straight Connector 4"/>
          <p:cNvCxnSpPr/>
          <p:nvPr/>
        </p:nvCxnSpPr>
        <p:spPr>
          <a:xfrm rot="10800000">
            <a:off x="6934200" y="3352800"/>
            <a:ext cx="1447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1828800" y="3352800"/>
            <a:ext cx="1447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828800" y="57912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6858000" y="5791200"/>
            <a:ext cx="1371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مزايا </a:t>
            </a:r>
            <a:r>
              <a:rPr lang="fa-IR" dirty="0" smtClean="0"/>
              <a:t>و </a:t>
            </a:r>
            <a:r>
              <a:rPr lang="fa-IR" dirty="0" smtClean="0"/>
              <a:t>معايب </a:t>
            </a:r>
            <a:r>
              <a:rPr lang="fa-IR" dirty="0" smtClean="0"/>
              <a:t>دوره </a:t>
            </a:r>
            <a:r>
              <a:rPr lang="fa-IR" dirty="0" smtClean="0"/>
              <a:t>بازيافت سرمايه</a:t>
            </a:r>
            <a:endParaRPr lang="en-US" dirty="0"/>
          </a:p>
        </p:txBody>
      </p:sp>
      <p:sp>
        <p:nvSpPr>
          <p:cNvPr id="3" name="Content Placeholder 2"/>
          <p:cNvSpPr>
            <a:spLocks noGrp="1"/>
          </p:cNvSpPr>
          <p:nvPr>
            <p:ph idx="1"/>
          </p:nvPr>
        </p:nvSpPr>
        <p:spPr/>
        <p:txBody>
          <a:bodyPr/>
          <a:lstStyle/>
          <a:p>
            <a:pPr algn="r"/>
            <a:r>
              <a:rPr lang="fa-IR" b="1" dirty="0" smtClean="0"/>
              <a:t>مزایا :</a:t>
            </a:r>
          </a:p>
          <a:p>
            <a:pPr algn="r"/>
            <a:r>
              <a:rPr lang="fa-IR" sz="3200" dirty="0" smtClean="0"/>
              <a:t>1- سهولت در محاسبه و فهمیدن روش</a:t>
            </a:r>
          </a:p>
          <a:p>
            <a:pPr algn="r"/>
            <a:r>
              <a:rPr lang="fa-IR" sz="3200" dirty="0" smtClean="0"/>
              <a:t>2- لحاظ کردن ریسک سرمایه گذاری به طور موثر.</a:t>
            </a:r>
          </a:p>
          <a:p>
            <a:pPr algn="r">
              <a:buNone/>
            </a:pPr>
            <a:r>
              <a:rPr lang="fa-IR" sz="3200" b="1" dirty="0" smtClean="0"/>
              <a:t>معایب :</a:t>
            </a:r>
          </a:p>
          <a:p>
            <a:pPr algn="r">
              <a:buNone/>
            </a:pPr>
            <a:r>
              <a:rPr lang="fa-IR" sz="3200" dirty="0" smtClean="0"/>
              <a:t>1- ارزش زمانی پول را درنظر نمی گیرد.</a:t>
            </a:r>
          </a:p>
          <a:p>
            <a:pPr algn="r">
              <a:buNone/>
            </a:pPr>
            <a:r>
              <a:rPr lang="fa-IR" sz="3200" dirty="0" smtClean="0"/>
              <a:t>2- عایدات طرح در دوره پس ازبازیافت سرمایه را نادیده می گیرد </a:t>
            </a:r>
          </a:p>
          <a:p>
            <a:pPr algn="r">
              <a:buNone/>
            </a:pPr>
            <a:r>
              <a:rPr lang="fa-IR" sz="3200" dirty="0" smtClean="0"/>
              <a:t>درحالیکه این عایدات می تواند در سودآوری طرح موثر باشد</a:t>
            </a:r>
            <a:r>
              <a:rPr lang="fa-IR" dirty="0" smtClean="0"/>
              <a:t>. </a:t>
            </a:r>
            <a:endParaRPr lang="en-US" dirty="0"/>
          </a:p>
        </p:txBody>
      </p:sp>
    </p:spTree>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gn="ctr"/>
            <a:r>
              <a:rPr lang="en-US" dirty="0" smtClean="0"/>
              <a:t>(ARR) </a:t>
            </a:r>
            <a:r>
              <a:rPr lang="fa-IR" dirty="0" smtClean="0"/>
              <a:t> نرخ بازده حسابداری</a:t>
            </a:r>
            <a:r>
              <a:rPr lang="en-US" dirty="0" smtClean="0"/>
              <a:t> </a:t>
            </a:r>
            <a:endParaRPr lang="fa-IR" dirty="0" smtClean="0"/>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sz="2800" dirty="0" smtClean="0"/>
              <a:t>نحوه محاسبه :در این روش سودآوری طرح از طریق پیش بینی سود خالصی که طرح سرمایه گذاری در سالهای آتی ایجاد خواهد کرد مورد سنجش قرار می گیرد و از طریق نسبت میانگین سود خالص مورد انتظار سالانه به میانگین سرمایه گذاری محاسبه می شود.</a:t>
            </a:r>
          </a:p>
          <a:p>
            <a:pPr marL="274320" indent="-274320" algn="r" rtl="1" fontAlgn="auto">
              <a:spcAft>
                <a:spcPts val="0"/>
              </a:spcAft>
              <a:buClr>
                <a:schemeClr val="accent3"/>
              </a:buClr>
              <a:buFont typeface="Wingdings 2"/>
              <a:buChar char=""/>
              <a:defRPr/>
            </a:pPr>
            <a:r>
              <a:rPr lang="fa-IR" sz="2800" dirty="0" smtClean="0"/>
              <a:t>در این روش طرحی مورد پذیرش قرار می گیرد که بالاترین نرخ بازده حسابداری را داشته باشد. </a:t>
            </a:r>
          </a:p>
          <a:p>
            <a:pPr marL="274320" indent="-274320" algn="ctr" rtl="1" fontAlgn="auto">
              <a:spcAft>
                <a:spcPts val="0"/>
              </a:spcAft>
              <a:buClr>
                <a:schemeClr val="accent3"/>
              </a:buClr>
              <a:buFont typeface="Wingdings 2"/>
              <a:buNone/>
              <a:defRPr/>
            </a:pPr>
            <a:r>
              <a:rPr lang="fa-IR" sz="2800" dirty="0" smtClean="0"/>
              <a:t>نام گذاري اين روش بدليل بكارگيري مفهوم سود حسابداري در محاسبه آن است .</a:t>
            </a:r>
          </a:p>
          <a:p>
            <a:pPr marL="274320" indent="-274320" algn="ctr" rtl="1" fontAlgn="auto">
              <a:spcAft>
                <a:spcPts val="0"/>
              </a:spcAft>
              <a:buClr>
                <a:schemeClr val="accent3"/>
              </a:buClr>
              <a:buFont typeface="Wingdings 2"/>
              <a:buNone/>
              <a:defRPr/>
            </a:pPr>
            <a:r>
              <a:rPr lang="fa-IR" sz="2800" dirty="0" smtClean="0"/>
              <a:t>در اين روش بر خلاف سایر روشها ، هزينه استهلاك نيز مورد توجه قرار مي گيرد . </a:t>
            </a:r>
          </a:p>
          <a:p>
            <a:pPr marL="274320" indent="-274320" algn="ctr" rtl="1" fontAlgn="auto">
              <a:spcAft>
                <a:spcPts val="0"/>
              </a:spcAft>
              <a:buClr>
                <a:schemeClr val="accent3"/>
              </a:buClr>
              <a:buFont typeface="Wingdings 2"/>
              <a:buNone/>
              <a:defRPr/>
            </a:pPr>
            <a:r>
              <a:rPr lang="fa-IR" sz="2800" dirty="0" smtClean="0"/>
              <a:t>اين نرخ بدليل بكارگيري مفهوم  سود حسابداري مورد توجه برخي حسابداران قرار </a:t>
            </a:r>
            <a:r>
              <a:rPr lang="fa-IR" sz="2800" dirty="0" smtClean="0"/>
              <a:t>مي </a:t>
            </a:r>
            <a:r>
              <a:rPr lang="fa-IR" sz="2800" dirty="0" smtClean="0"/>
              <a:t>گيرد و سودآوری طرح نیز لحاظ می گردد لیکن بدليل در نظر نگرفتن ارزش زماني پول مورد انتقاد قرار گرفته است.</a:t>
            </a:r>
          </a:p>
          <a:p>
            <a:pPr marL="274320" indent="-274320" algn="ctr" rtl="1" fontAlgn="auto">
              <a:spcAft>
                <a:spcPts val="0"/>
              </a:spcAft>
              <a:buClr>
                <a:schemeClr val="accent3"/>
              </a:buClr>
              <a:buFont typeface="Wingdings 2"/>
              <a:buNone/>
              <a:defRPr/>
            </a:pPr>
            <a:endParaRPr lang="en-US" sz="2800" dirty="0" smtClean="0"/>
          </a:p>
          <a:p>
            <a:pPr marL="274320" indent="-274320" algn="ctr" rtl="1" fontAlgn="auto">
              <a:spcAft>
                <a:spcPts val="0"/>
              </a:spcAft>
              <a:buClr>
                <a:schemeClr val="accent3"/>
              </a:buClr>
              <a:buFont typeface="Wingdings 2"/>
              <a:buNone/>
              <a:defRPr/>
            </a:pPr>
            <a:endParaRPr lang="fa-IR" sz="2000" dirty="0" smtClean="0"/>
          </a:p>
          <a:p>
            <a:pPr marL="274320" indent="-274320" algn="ctr" rtl="1" fontAlgn="auto">
              <a:spcAft>
                <a:spcPts val="0"/>
              </a:spcAft>
              <a:buClr>
                <a:schemeClr val="accent3"/>
              </a:buClr>
              <a:buFont typeface="Wingdings 2"/>
              <a:buNone/>
              <a:defRPr/>
            </a:pPr>
            <a:endParaRPr lang="fa-IR" sz="2000" dirty="0"/>
          </a:p>
        </p:txBody>
      </p:sp>
      <p:cxnSp>
        <p:nvCxnSpPr>
          <p:cNvPr id="5" name="Straight Connector 4"/>
          <p:cNvCxnSpPr/>
          <p:nvPr/>
        </p:nvCxnSpPr>
        <p:spPr>
          <a:xfrm rot="10800000">
            <a:off x="1828800" y="3657600"/>
            <a:ext cx="6019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Down Arrow 5"/>
          <p:cNvSpPr/>
          <p:nvPr/>
        </p:nvSpPr>
        <p:spPr>
          <a:xfrm>
            <a:off x="3611563" y="2667000"/>
            <a:ext cx="46037"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ctr" rtl="1"/>
            <a:r>
              <a:rPr lang="fa-IR" dirty="0" smtClean="0">
                <a:cs typeface="B Nazanin" pitchFamily="2" charset="-78"/>
              </a:rPr>
              <a:t>مقدمه</a:t>
            </a:r>
            <a:endParaRPr lang="en-US" dirty="0" smtClean="0">
              <a:cs typeface="B Nazanin" pitchFamily="2" charset="-78"/>
            </a:endParaRPr>
          </a:p>
        </p:txBody>
      </p:sp>
      <p:sp>
        <p:nvSpPr>
          <p:cNvPr id="15363" name="Content Placeholder 2"/>
          <p:cNvSpPr>
            <a:spLocks noGrp="1"/>
          </p:cNvSpPr>
          <p:nvPr>
            <p:ph idx="1"/>
          </p:nvPr>
        </p:nvSpPr>
        <p:spPr>
          <a:xfrm>
            <a:off x="457200" y="1935163"/>
            <a:ext cx="8229600" cy="1951037"/>
          </a:xfrm>
        </p:spPr>
        <p:txBody>
          <a:bodyPr/>
          <a:lstStyle/>
          <a:p>
            <a:pPr algn="r" rtl="1"/>
            <a:endParaRPr lang="fa-IR" dirty="0" smtClean="0">
              <a:cs typeface="B Nazanin" pitchFamily="2" charset="-78"/>
            </a:endParaRPr>
          </a:p>
          <a:p>
            <a:pPr algn="just" rtl="1"/>
            <a:r>
              <a:rPr lang="fa-IR" sz="4400" dirty="0" smtClean="0">
                <a:cs typeface="B Nazanin" pitchFamily="2" charset="-78"/>
              </a:rPr>
              <a:t>بودجه برنامه ایست مالی که در آن اهداف و برنامه آتی سازمان و مدیریت لحاظ شده است و بودجه سرمایه ای یکی ازاجزای بودجه جامع یک موسسه تلقی می گردد .</a:t>
            </a:r>
          </a:p>
          <a:p>
            <a:pPr algn="r" rtl="1"/>
            <a:endParaRPr lang="fa-IR" sz="2800" dirty="0" smtClean="0">
              <a:cs typeface="B Nazanin" pitchFamily="2" charset="-78"/>
            </a:endParaRPr>
          </a:p>
          <a:p>
            <a:pPr algn="r" rtl="1">
              <a:buFont typeface="Wingdings 2" pitchFamily="18" charset="2"/>
              <a:buNone/>
            </a:pPr>
            <a:endParaRPr lang="fa-IR" sz="2800" dirty="0" smtClean="0">
              <a:cs typeface="B Nazanin" pitchFamily="2" charset="-78"/>
            </a:endParaRPr>
          </a:p>
          <a:p>
            <a:pPr algn="r" rtl="1"/>
            <a:endParaRPr lang="fa-IR" sz="2800" dirty="0" smtClean="0">
              <a:cs typeface="B Nazanin" pitchFamily="2" charset="-78"/>
            </a:endParaRPr>
          </a:p>
          <a:p>
            <a:pPr algn="r" rtl="1"/>
            <a:endParaRPr lang="fa-IR" sz="2800" dirty="0" smtClean="0">
              <a:cs typeface="B Nazanin" pitchFamily="2" charset="-78"/>
            </a:endParaRPr>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gn="ctr" rtl="1"/>
            <a:r>
              <a:rPr lang="en-US" smtClean="0"/>
              <a:t>(ARR) </a:t>
            </a:r>
            <a:r>
              <a:rPr lang="fa-IR" smtClean="0"/>
              <a:t> نرخ بازده حسابداری</a:t>
            </a:r>
            <a:r>
              <a:rPr lang="en-US" smtClean="0"/>
              <a:t> </a:t>
            </a:r>
          </a:p>
        </p:txBody>
      </p:sp>
      <p:sp>
        <p:nvSpPr>
          <p:cNvPr id="53251" name="Content Placeholder 2"/>
          <p:cNvSpPr>
            <a:spLocks noGrp="1"/>
          </p:cNvSpPr>
          <p:nvPr>
            <p:ph idx="1"/>
          </p:nvPr>
        </p:nvSpPr>
        <p:spPr>
          <a:xfrm>
            <a:off x="457200" y="1905000"/>
            <a:ext cx="8229600" cy="4389437"/>
          </a:xfrm>
        </p:spPr>
        <p:txBody>
          <a:bodyPr/>
          <a:lstStyle/>
          <a:p>
            <a:pPr algn="r" rtl="1"/>
            <a:r>
              <a:rPr lang="fa-IR" sz="3200" dirty="0" smtClean="0">
                <a:ea typeface="Majalla UI"/>
              </a:rPr>
              <a:t>مثال ؛</a:t>
            </a:r>
          </a:p>
          <a:p>
            <a:pPr algn="r" rtl="1">
              <a:buFont typeface="Wingdings 2" pitchFamily="18" charset="2"/>
              <a:buNone/>
            </a:pPr>
            <a:r>
              <a:rPr lang="fa-IR" sz="3200" dirty="0" smtClean="0">
                <a:ea typeface="Majalla UI"/>
              </a:rPr>
              <a:t> شركت الف پروژه سرمايه گذاري در يك ماشين توليدي جديد را تحت بررسي دارد . بهاي اين ماشين بالغ بر 20.000.000 ريال و عمر مفيد آن 5 سال است . مديريت شركت انتظار دارد كه استفاده از اين ماشين موجب تحصيل 10.000.000 ريال درآمد سالانه اضافي و 2.600.000 ريال هزينه هاي عملياتي اضافي بشود . در اين شركت براي استهلاك ماشين آلات از روش خط مستقيم استفاده مي شود .    </a:t>
            </a:r>
            <a:r>
              <a:rPr lang="en-US" sz="3200" dirty="0" smtClean="0"/>
              <a:t>ARR</a:t>
            </a:r>
            <a:r>
              <a:rPr lang="fa-IR" sz="3200" dirty="0" smtClean="0">
                <a:ea typeface="Majalla UI"/>
              </a:rPr>
              <a:t> را محاسبه كنيم :</a:t>
            </a:r>
          </a:p>
          <a:p>
            <a:pPr algn="r" rtl="1">
              <a:buFont typeface="Wingdings 2" pitchFamily="18" charset="2"/>
              <a:buNone/>
            </a:pPr>
            <a:endParaRPr lang="fa-IR" dirty="0" smtClean="0">
              <a:ea typeface="Majalla UI"/>
            </a:endParaRPr>
          </a:p>
        </p:txBody>
      </p:sp>
    </p:spTree>
  </p:cSld>
  <p:clrMapOvr>
    <a:masterClrMapping/>
  </p:clrMapOvr>
  <p:transition spd="med">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lgn="ctr"/>
            <a:r>
              <a:rPr lang="en-US" dirty="0" smtClean="0"/>
              <a:t>(ARR) </a:t>
            </a:r>
            <a:r>
              <a:rPr lang="fa-IR" dirty="0" smtClean="0"/>
              <a:t> نرخ بازده حسابداری</a:t>
            </a:r>
            <a:r>
              <a:rPr lang="en-US" dirty="0" smtClean="0"/>
              <a:t> </a:t>
            </a:r>
            <a:endParaRPr lang="fa-IR" dirty="0" smtClean="0"/>
          </a:p>
        </p:txBody>
      </p:sp>
      <p:sp>
        <p:nvSpPr>
          <p:cNvPr id="54275" name="Content Placeholder 2"/>
          <p:cNvSpPr>
            <a:spLocks noGrp="1"/>
          </p:cNvSpPr>
          <p:nvPr>
            <p:ph idx="1"/>
          </p:nvPr>
        </p:nvSpPr>
        <p:spPr/>
        <p:txBody>
          <a:bodyPr/>
          <a:lstStyle/>
          <a:p>
            <a:pPr algn="r" rtl="1"/>
            <a:r>
              <a:rPr lang="fa-IR" dirty="0" smtClean="0">
                <a:ea typeface="Majalla UI"/>
              </a:rPr>
              <a:t>محاسبه هزينه استهلاك :      4.000.000 = 5 ÷  20.000.000</a:t>
            </a:r>
          </a:p>
          <a:p>
            <a:pPr algn="r" rtl="1"/>
            <a:r>
              <a:rPr lang="fa-IR" dirty="0" smtClean="0">
                <a:ea typeface="Majalla UI"/>
              </a:rPr>
              <a:t>جمع هزينه هاي سالانه: 6.600.000  = </a:t>
            </a:r>
            <a:r>
              <a:rPr lang="fa-IR" dirty="0" smtClean="0">
                <a:ea typeface="Majalla UI"/>
              </a:rPr>
              <a:t>4.000.000+ 2.600.000</a:t>
            </a:r>
            <a:endParaRPr lang="fa-IR" dirty="0" smtClean="0">
              <a:ea typeface="Majalla UI"/>
            </a:endParaRPr>
          </a:p>
        </p:txBody>
      </p:sp>
      <p:sp>
        <p:nvSpPr>
          <p:cNvPr id="54277" name="TextBox 8"/>
          <p:cNvSpPr txBox="1">
            <a:spLocks noChangeArrowheads="1"/>
          </p:cNvSpPr>
          <p:nvPr/>
        </p:nvSpPr>
        <p:spPr bwMode="auto">
          <a:xfrm>
            <a:off x="3581400" y="3886200"/>
            <a:ext cx="457200" cy="369332"/>
          </a:xfrm>
          <a:prstGeom prst="rect">
            <a:avLst/>
          </a:prstGeom>
          <a:noFill/>
          <a:ln w="9525">
            <a:noFill/>
            <a:miter lim="800000"/>
            <a:headEnd/>
            <a:tailEnd/>
          </a:ln>
        </p:spPr>
        <p:txBody>
          <a:bodyPr wrap="square">
            <a:spAutoFit/>
          </a:bodyPr>
          <a:lstStyle/>
          <a:p>
            <a:r>
              <a:rPr lang="fa-IR" dirty="0">
                <a:latin typeface="Constantia" pitchFamily="18" charset="0"/>
                <a:ea typeface="Majalla UI"/>
                <a:cs typeface="Majalla UI"/>
              </a:rPr>
              <a:t>=</a:t>
            </a:r>
          </a:p>
        </p:txBody>
      </p:sp>
      <p:cxnSp>
        <p:nvCxnSpPr>
          <p:cNvPr id="9" name="Straight Connector 8"/>
          <p:cNvCxnSpPr/>
          <p:nvPr/>
        </p:nvCxnSpPr>
        <p:spPr>
          <a:xfrm rot="10800000">
            <a:off x="4038600" y="4038600"/>
            <a:ext cx="2286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8"/>
          <p:cNvSpPr txBox="1">
            <a:spLocks noChangeArrowheads="1"/>
          </p:cNvSpPr>
          <p:nvPr/>
        </p:nvSpPr>
        <p:spPr bwMode="auto">
          <a:xfrm>
            <a:off x="1295400" y="3810000"/>
            <a:ext cx="2057400" cy="430887"/>
          </a:xfrm>
          <a:prstGeom prst="rect">
            <a:avLst/>
          </a:prstGeom>
          <a:noFill/>
          <a:ln w="9525">
            <a:noFill/>
            <a:miter lim="800000"/>
            <a:headEnd/>
            <a:tailEnd/>
          </a:ln>
        </p:spPr>
        <p:txBody>
          <a:bodyPr wrap="square">
            <a:spAutoFit/>
          </a:bodyPr>
          <a:lstStyle/>
          <a:p>
            <a:r>
              <a:rPr lang="fa-IR" sz="2200" b="1" dirty="0" smtClean="0">
                <a:latin typeface="Constantia" pitchFamily="18" charset="0"/>
                <a:ea typeface="Majalla UI"/>
                <a:cs typeface="Majalla UI"/>
              </a:rPr>
              <a:t>نرخ بازده حسابداری طرح</a:t>
            </a:r>
            <a:endParaRPr lang="fa-IR" sz="2200" b="1" dirty="0">
              <a:latin typeface="Constantia" pitchFamily="18" charset="0"/>
              <a:ea typeface="Majalla UI"/>
              <a:cs typeface="Majalla UI"/>
            </a:endParaRPr>
          </a:p>
        </p:txBody>
      </p:sp>
      <p:sp>
        <p:nvSpPr>
          <p:cNvPr id="12" name="TextBox 8"/>
          <p:cNvSpPr txBox="1">
            <a:spLocks noChangeArrowheads="1"/>
          </p:cNvSpPr>
          <p:nvPr/>
        </p:nvSpPr>
        <p:spPr bwMode="auto">
          <a:xfrm>
            <a:off x="4191000" y="3505200"/>
            <a:ext cx="2057400" cy="461665"/>
          </a:xfrm>
          <a:prstGeom prst="rect">
            <a:avLst/>
          </a:prstGeom>
          <a:noFill/>
          <a:ln w="9525">
            <a:noFill/>
            <a:miter lim="800000"/>
            <a:headEnd/>
            <a:tailEnd/>
          </a:ln>
        </p:spPr>
        <p:txBody>
          <a:bodyPr wrap="square">
            <a:spAutoFit/>
          </a:bodyPr>
          <a:lstStyle/>
          <a:p>
            <a:r>
              <a:rPr lang="fa-IR" sz="2400" b="1" dirty="0" smtClean="0">
                <a:latin typeface="Constantia" pitchFamily="18" charset="0"/>
                <a:ea typeface="Majalla UI"/>
                <a:cs typeface="Majalla UI"/>
              </a:rPr>
              <a:t>میانگین سود سالاینه</a:t>
            </a:r>
            <a:endParaRPr lang="fa-IR" sz="2400" b="1" dirty="0">
              <a:latin typeface="Constantia" pitchFamily="18" charset="0"/>
              <a:ea typeface="Majalla UI"/>
              <a:cs typeface="Majalla UI"/>
            </a:endParaRPr>
          </a:p>
        </p:txBody>
      </p:sp>
      <p:sp>
        <p:nvSpPr>
          <p:cNvPr id="13" name="TextBox 8"/>
          <p:cNvSpPr txBox="1">
            <a:spLocks noChangeArrowheads="1"/>
          </p:cNvSpPr>
          <p:nvPr/>
        </p:nvSpPr>
        <p:spPr bwMode="auto">
          <a:xfrm>
            <a:off x="4191000" y="4191000"/>
            <a:ext cx="2057400" cy="461665"/>
          </a:xfrm>
          <a:prstGeom prst="rect">
            <a:avLst/>
          </a:prstGeom>
          <a:noFill/>
          <a:ln w="9525">
            <a:noFill/>
            <a:miter lim="800000"/>
            <a:headEnd/>
            <a:tailEnd/>
          </a:ln>
        </p:spPr>
        <p:txBody>
          <a:bodyPr wrap="square">
            <a:spAutoFit/>
          </a:bodyPr>
          <a:lstStyle/>
          <a:p>
            <a:r>
              <a:rPr lang="fa-IR" sz="2400" b="1" dirty="0" smtClean="0">
                <a:latin typeface="Constantia" pitchFamily="18" charset="0"/>
                <a:ea typeface="Majalla UI"/>
                <a:cs typeface="Majalla UI"/>
              </a:rPr>
              <a:t>میانگین سرمایه گذاری</a:t>
            </a:r>
            <a:endParaRPr lang="fa-IR" sz="2400" b="1" dirty="0">
              <a:latin typeface="Constantia" pitchFamily="18" charset="0"/>
              <a:ea typeface="Majalla UI"/>
              <a:cs typeface="Majalla UI"/>
            </a:endParaRPr>
          </a:p>
        </p:txBody>
      </p:sp>
      <p:sp>
        <p:nvSpPr>
          <p:cNvPr id="14" name="TextBox 8"/>
          <p:cNvSpPr txBox="1">
            <a:spLocks noChangeArrowheads="1"/>
          </p:cNvSpPr>
          <p:nvPr/>
        </p:nvSpPr>
        <p:spPr bwMode="auto">
          <a:xfrm>
            <a:off x="1066800" y="5105400"/>
            <a:ext cx="2362200" cy="430887"/>
          </a:xfrm>
          <a:prstGeom prst="rect">
            <a:avLst/>
          </a:prstGeom>
          <a:noFill/>
          <a:ln w="9525">
            <a:noFill/>
            <a:miter lim="800000"/>
            <a:headEnd/>
            <a:tailEnd/>
          </a:ln>
        </p:spPr>
        <p:txBody>
          <a:bodyPr wrap="square">
            <a:spAutoFit/>
          </a:bodyPr>
          <a:lstStyle/>
          <a:p>
            <a:r>
              <a:rPr lang="fa-IR" sz="2200" b="1" dirty="0" smtClean="0">
                <a:latin typeface="Constantia" pitchFamily="18" charset="0"/>
                <a:ea typeface="Majalla UI"/>
                <a:cs typeface="Majalla UI"/>
              </a:rPr>
              <a:t>نرخ بازده حسابداری طرح</a:t>
            </a:r>
            <a:endParaRPr lang="fa-IR" sz="2200" b="1" dirty="0">
              <a:latin typeface="Constantia" pitchFamily="18" charset="0"/>
              <a:ea typeface="Majalla UI"/>
              <a:cs typeface="Majalla UI"/>
            </a:endParaRPr>
          </a:p>
        </p:txBody>
      </p:sp>
      <p:sp>
        <p:nvSpPr>
          <p:cNvPr id="15" name="TextBox 8"/>
          <p:cNvSpPr txBox="1">
            <a:spLocks noChangeArrowheads="1"/>
          </p:cNvSpPr>
          <p:nvPr/>
        </p:nvSpPr>
        <p:spPr bwMode="auto">
          <a:xfrm>
            <a:off x="3200400" y="5257800"/>
            <a:ext cx="457200" cy="369332"/>
          </a:xfrm>
          <a:prstGeom prst="rect">
            <a:avLst/>
          </a:prstGeom>
          <a:noFill/>
          <a:ln w="9525">
            <a:noFill/>
            <a:miter lim="800000"/>
            <a:headEnd/>
            <a:tailEnd/>
          </a:ln>
        </p:spPr>
        <p:txBody>
          <a:bodyPr wrap="square">
            <a:spAutoFit/>
          </a:bodyPr>
          <a:lstStyle/>
          <a:p>
            <a:r>
              <a:rPr lang="fa-IR" dirty="0">
                <a:latin typeface="Constantia" pitchFamily="18" charset="0"/>
                <a:ea typeface="Majalla UI"/>
                <a:cs typeface="Majalla UI"/>
              </a:rPr>
              <a:t>=</a:t>
            </a:r>
          </a:p>
        </p:txBody>
      </p:sp>
      <p:cxnSp>
        <p:nvCxnSpPr>
          <p:cNvPr id="16" name="Straight Connector 15"/>
          <p:cNvCxnSpPr/>
          <p:nvPr/>
        </p:nvCxnSpPr>
        <p:spPr>
          <a:xfrm rot="10800000">
            <a:off x="3962400" y="5410200"/>
            <a:ext cx="31242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8"/>
          <p:cNvSpPr txBox="1">
            <a:spLocks noChangeArrowheads="1"/>
          </p:cNvSpPr>
          <p:nvPr/>
        </p:nvSpPr>
        <p:spPr bwMode="auto">
          <a:xfrm>
            <a:off x="4114800" y="4953000"/>
            <a:ext cx="2743200" cy="461665"/>
          </a:xfrm>
          <a:prstGeom prst="rect">
            <a:avLst/>
          </a:prstGeom>
          <a:noFill/>
          <a:ln w="9525">
            <a:noFill/>
            <a:miter lim="800000"/>
            <a:headEnd/>
            <a:tailEnd/>
          </a:ln>
        </p:spPr>
        <p:txBody>
          <a:bodyPr wrap="square">
            <a:spAutoFit/>
          </a:bodyPr>
          <a:lstStyle/>
          <a:p>
            <a:r>
              <a:rPr lang="fa-IR" sz="2400" b="1" dirty="0" smtClean="0">
                <a:latin typeface="Constantia" pitchFamily="18" charset="0"/>
                <a:ea typeface="Majalla UI"/>
                <a:cs typeface="Majalla UI"/>
              </a:rPr>
              <a:t>6،600،000-10،000،000</a:t>
            </a:r>
            <a:endParaRPr lang="fa-IR" sz="2400" b="1" dirty="0">
              <a:latin typeface="Constantia" pitchFamily="18" charset="0"/>
              <a:ea typeface="Majalla UI"/>
              <a:cs typeface="Majalla UI"/>
            </a:endParaRPr>
          </a:p>
        </p:txBody>
      </p:sp>
      <p:sp>
        <p:nvSpPr>
          <p:cNvPr id="19" name="TextBox 8"/>
          <p:cNvSpPr txBox="1">
            <a:spLocks noChangeArrowheads="1"/>
          </p:cNvSpPr>
          <p:nvPr/>
        </p:nvSpPr>
        <p:spPr bwMode="auto">
          <a:xfrm>
            <a:off x="4191000" y="5562600"/>
            <a:ext cx="2743200" cy="461665"/>
          </a:xfrm>
          <a:prstGeom prst="rect">
            <a:avLst/>
          </a:prstGeom>
          <a:noFill/>
          <a:ln w="9525">
            <a:noFill/>
            <a:miter lim="800000"/>
            <a:headEnd/>
            <a:tailEnd/>
          </a:ln>
        </p:spPr>
        <p:txBody>
          <a:bodyPr wrap="square">
            <a:spAutoFit/>
          </a:bodyPr>
          <a:lstStyle/>
          <a:p>
            <a:pPr algn="ctr"/>
            <a:r>
              <a:rPr lang="fa-IR" sz="2400" b="1" dirty="0" smtClean="0">
                <a:latin typeface="Constantia" pitchFamily="18" charset="0"/>
                <a:ea typeface="Majalla UI"/>
                <a:cs typeface="Majalla UI"/>
              </a:rPr>
              <a:t>10،000،000</a:t>
            </a:r>
            <a:endParaRPr lang="fa-IR" sz="2400" b="1" dirty="0">
              <a:latin typeface="Constantia" pitchFamily="18" charset="0"/>
              <a:ea typeface="Majalla UI"/>
              <a:cs typeface="Majalla UI"/>
            </a:endParaRPr>
          </a:p>
        </p:txBody>
      </p:sp>
      <p:sp>
        <p:nvSpPr>
          <p:cNvPr id="20" name="TextBox 8"/>
          <p:cNvSpPr txBox="1">
            <a:spLocks noChangeArrowheads="1"/>
          </p:cNvSpPr>
          <p:nvPr/>
        </p:nvSpPr>
        <p:spPr bwMode="auto">
          <a:xfrm>
            <a:off x="7162800" y="5181600"/>
            <a:ext cx="457200" cy="369332"/>
          </a:xfrm>
          <a:prstGeom prst="rect">
            <a:avLst/>
          </a:prstGeom>
          <a:noFill/>
          <a:ln w="9525">
            <a:noFill/>
            <a:miter lim="800000"/>
            <a:headEnd/>
            <a:tailEnd/>
          </a:ln>
        </p:spPr>
        <p:txBody>
          <a:bodyPr wrap="square">
            <a:spAutoFit/>
          </a:bodyPr>
          <a:lstStyle/>
          <a:p>
            <a:r>
              <a:rPr lang="fa-IR" dirty="0">
                <a:latin typeface="Constantia" pitchFamily="18" charset="0"/>
                <a:ea typeface="Majalla UI"/>
                <a:cs typeface="Majalla UI"/>
              </a:rPr>
              <a:t>=</a:t>
            </a:r>
          </a:p>
        </p:txBody>
      </p:sp>
      <p:sp>
        <p:nvSpPr>
          <p:cNvPr id="21" name="TextBox 8"/>
          <p:cNvSpPr txBox="1">
            <a:spLocks noChangeArrowheads="1"/>
          </p:cNvSpPr>
          <p:nvPr/>
        </p:nvSpPr>
        <p:spPr bwMode="auto">
          <a:xfrm>
            <a:off x="7772400" y="5181600"/>
            <a:ext cx="990600" cy="523220"/>
          </a:xfrm>
          <a:prstGeom prst="rect">
            <a:avLst/>
          </a:prstGeom>
          <a:noFill/>
          <a:ln w="9525">
            <a:noFill/>
            <a:miter lim="800000"/>
            <a:headEnd/>
            <a:tailEnd/>
          </a:ln>
        </p:spPr>
        <p:txBody>
          <a:bodyPr wrap="square">
            <a:spAutoFit/>
          </a:bodyPr>
          <a:lstStyle/>
          <a:p>
            <a:r>
              <a:rPr lang="fa-IR" sz="2800" dirty="0" smtClean="0">
                <a:latin typeface="Constantia" pitchFamily="18" charset="0"/>
                <a:ea typeface="Majalla UI"/>
                <a:cs typeface="Majalla UI"/>
              </a:rPr>
              <a:t>17%</a:t>
            </a:r>
            <a:endParaRPr lang="fa-IR" sz="2800" dirty="0">
              <a:latin typeface="Constantia" pitchFamily="18" charset="0"/>
              <a:ea typeface="Majalla UI"/>
              <a:cs typeface="Majalla UI"/>
            </a:endParaRPr>
          </a:p>
        </p:txBody>
      </p:sp>
      <p:sp>
        <p:nvSpPr>
          <p:cNvPr id="22" name="TextBox 8"/>
          <p:cNvSpPr txBox="1">
            <a:spLocks noChangeArrowheads="1"/>
          </p:cNvSpPr>
          <p:nvPr/>
        </p:nvSpPr>
        <p:spPr bwMode="auto">
          <a:xfrm>
            <a:off x="6553200" y="5029200"/>
            <a:ext cx="685800" cy="461665"/>
          </a:xfrm>
          <a:prstGeom prst="rect">
            <a:avLst/>
          </a:prstGeom>
          <a:noFill/>
          <a:ln w="9525">
            <a:noFill/>
            <a:miter lim="800000"/>
            <a:headEnd/>
            <a:tailEnd/>
          </a:ln>
        </p:spPr>
        <p:txBody>
          <a:bodyPr wrap="square">
            <a:spAutoFit/>
          </a:bodyPr>
          <a:lstStyle/>
          <a:p>
            <a:r>
              <a:rPr lang="fa-IR" sz="2400" dirty="0" smtClean="0">
                <a:latin typeface="Constantia" pitchFamily="18" charset="0"/>
                <a:ea typeface="Majalla UI"/>
                <a:cs typeface="Majalla UI"/>
              </a:rPr>
              <a:t>2/</a:t>
            </a:r>
            <a:endParaRPr lang="fa-IR" sz="2400" dirty="0">
              <a:latin typeface="Constantia" pitchFamily="18" charset="0"/>
              <a:ea typeface="Majalla UI"/>
              <a:cs typeface="Majalla UI"/>
            </a:endParaRPr>
          </a:p>
        </p:txBody>
      </p:sp>
    </p:spTree>
  </p:cSld>
  <p:clrMapOvr>
    <a:masterClrMapping/>
  </p:clrMapOvr>
  <p:transition spd="med">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ctr" rtl="1"/>
            <a:r>
              <a:rPr lang="fa-IR" dirty="0" smtClean="0"/>
              <a:t>ارزش فعلی خالص </a:t>
            </a:r>
            <a:r>
              <a:rPr lang="en-US" dirty="0" smtClean="0"/>
              <a:t>NPV</a:t>
            </a:r>
          </a:p>
        </p:txBody>
      </p:sp>
      <p:sp>
        <p:nvSpPr>
          <p:cNvPr id="36867" name="Content Placeholder 2"/>
          <p:cNvSpPr>
            <a:spLocks noGrp="1"/>
          </p:cNvSpPr>
          <p:nvPr>
            <p:ph idx="1"/>
          </p:nvPr>
        </p:nvSpPr>
        <p:spPr/>
        <p:txBody>
          <a:bodyPr/>
          <a:lstStyle/>
          <a:p>
            <a:pPr algn="r" rtl="1"/>
            <a:r>
              <a:rPr lang="fa-IR" sz="3600" dirty="0" smtClean="0">
                <a:ea typeface="Majalla UI"/>
              </a:rPr>
              <a:t>در اين روش كليه وجوه نقد دريافتي و پرداختي با يك نرخ بازده قابل قبول تنزيل مي گردد .</a:t>
            </a:r>
          </a:p>
          <a:p>
            <a:pPr algn="r" rtl="1"/>
            <a:r>
              <a:rPr lang="fa-IR" sz="3600" dirty="0" smtClean="0">
                <a:ea typeface="Majalla UI"/>
              </a:rPr>
              <a:t>اگر ارزش فعلي وجوه نقد دريافتي بيش ارزش وجوه نقد پرداختي باشد ،پروژه تحت بررسي قابل قبول خواهد بود .</a:t>
            </a:r>
          </a:p>
          <a:p>
            <a:pPr algn="r" rtl="1"/>
            <a:r>
              <a:rPr lang="fa-IR" sz="3600" dirty="0" smtClean="0">
                <a:ea typeface="Majalla UI"/>
              </a:rPr>
              <a:t>در اين بررسي ، نرخ بازده قابل قبول كه معمولا مساوي هزينه تامين مالي است ، توسط مديريت انتخاب مي شود .</a:t>
            </a:r>
            <a:endParaRPr lang="en-US" sz="3600" dirty="0" smtClean="0"/>
          </a:p>
        </p:txBody>
      </p:sp>
    </p:spTree>
  </p:cSld>
  <p:clrMapOvr>
    <a:masterClrMapping/>
  </p:clrMapOvr>
  <p:transition spd="med">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ctr" rtl="1"/>
            <a:r>
              <a:rPr lang="fa-IR" dirty="0" smtClean="0"/>
              <a:t>خالص ارزش فعلی</a:t>
            </a:r>
            <a:r>
              <a:rPr lang="en-US" dirty="0" smtClean="0"/>
              <a:t>(NPV)</a:t>
            </a:r>
          </a:p>
        </p:txBody>
      </p:sp>
      <p:sp>
        <p:nvSpPr>
          <p:cNvPr id="3" name="Content Placeholder 2"/>
          <p:cNvSpPr>
            <a:spLocks noGrp="1"/>
          </p:cNvSpPr>
          <p:nvPr>
            <p:ph idx="1"/>
          </p:nvPr>
        </p:nvSpPr>
        <p:spPr/>
        <p:txBody>
          <a:bodyPr>
            <a:normAutofit fontScale="92500" lnSpcReduction="10000"/>
          </a:bodyPr>
          <a:lstStyle/>
          <a:p>
            <a:pPr marL="274320" indent="-274320" algn="r" rtl="1" fontAlgn="auto">
              <a:spcAft>
                <a:spcPts val="0"/>
              </a:spcAft>
              <a:buClr>
                <a:schemeClr val="accent3"/>
              </a:buClr>
              <a:buFont typeface="Wingdings 2"/>
              <a:buChar char=""/>
              <a:defRPr/>
            </a:pPr>
            <a:r>
              <a:rPr lang="fa-IR" sz="3200" dirty="0" smtClean="0"/>
              <a:t>مثال: اجراي </a:t>
            </a:r>
            <a:r>
              <a:rPr lang="fa-IR" sz="3200" dirty="0" smtClean="0"/>
              <a:t>پروژه اي مستلزم  پرداخت وجه نقد به مبلغ 3.352.200 ريال است كه در طول 5 سال همه ساله مبلغ 1.000.000 ريال صرفه جويي ايجاد مي كند . نرخ بازده قابل قبول براي شركت فوق 12% فرض مي گردد .</a:t>
            </a:r>
          </a:p>
          <a:p>
            <a:pPr marL="274320" indent="-274320" algn="r" rtl="1" fontAlgn="auto">
              <a:spcAft>
                <a:spcPts val="0"/>
              </a:spcAft>
              <a:buClr>
                <a:schemeClr val="accent3"/>
              </a:buClr>
              <a:buFont typeface="Wingdings 2"/>
              <a:buNone/>
              <a:defRPr/>
            </a:pPr>
            <a:r>
              <a:rPr lang="fa-IR" sz="3200" dirty="0" smtClean="0"/>
              <a:t>مي خواهيم </a:t>
            </a:r>
            <a:r>
              <a:rPr lang="en-US" sz="3200" dirty="0" smtClean="0"/>
              <a:t>NPV</a:t>
            </a:r>
            <a:r>
              <a:rPr lang="fa-IR" sz="3200" dirty="0" smtClean="0"/>
              <a:t> را بدست آوريم :</a:t>
            </a:r>
          </a:p>
          <a:p>
            <a:pPr marL="274320" indent="-274320" algn="r" rtl="1" fontAlgn="auto">
              <a:spcAft>
                <a:spcPts val="0"/>
              </a:spcAft>
              <a:buClr>
                <a:schemeClr val="accent3"/>
              </a:buClr>
              <a:buFont typeface="Wingdings 2"/>
              <a:buNone/>
              <a:defRPr/>
            </a:pPr>
            <a:r>
              <a:rPr lang="fa-IR" sz="3200" dirty="0" smtClean="0"/>
              <a:t>چون ارقام صرفه جوييها در 5 سال يكسان است ، ارزش فعلي آن براحتي از جدول ارزش فعلي اقساط مساوي( سالواره ) بدست مي آيد .</a:t>
            </a:r>
            <a:r>
              <a:rPr lang="en-US" sz="3200" dirty="0" smtClean="0"/>
              <a:t>  </a:t>
            </a:r>
            <a:endParaRPr lang="fa-IR" sz="3200" dirty="0" smtClean="0"/>
          </a:p>
          <a:p>
            <a:pPr marL="274320" indent="-274320" rtl="1" fontAlgn="auto">
              <a:spcAft>
                <a:spcPts val="0"/>
              </a:spcAft>
              <a:buClr>
                <a:schemeClr val="accent3"/>
              </a:buClr>
              <a:buFont typeface="Wingdings 2"/>
              <a:buNone/>
              <a:defRPr/>
            </a:pPr>
            <a:r>
              <a:rPr lang="fa-IR" sz="3200" dirty="0" smtClean="0"/>
              <a:t>3.604.800= (5</a:t>
            </a:r>
            <a:r>
              <a:rPr lang="en-US" sz="3200" dirty="0" err="1" smtClean="0"/>
              <a:t>i</a:t>
            </a:r>
            <a:r>
              <a:rPr lang="en-US" sz="3200" dirty="0" smtClean="0"/>
              <a:t> = </a:t>
            </a:r>
            <a:r>
              <a:rPr lang="fa-IR" sz="3200" dirty="0" smtClean="0"/>
              <a:t> و 5 </a:t>
            </a:r>
            <a:r>
              <a:rPr lang="en-US" sz="3200" dirty="0" smtClean="0"/>
              <a:t> f (n=</a:t>
            </a:r>
            <a:r>
              <a:rPr lang="fa-IR" sz="3200" dirty="0" smtClean="0"/>
              <a:t>× 1.000.000</a:t>
            </a:r>
            <a:r>
              <a:rPr lang="en-US" sz="3200" dirty="0" smtClean="0"/>
              <a:t> PV=</a:t>
            </a:r>
          </a:p>
          <a:p>
            <a:pPr marL="274320" indent="-274320" algn="r" rtl="1" fontAlgn="auto">
              <a:spcAft>
                <a:spcPts val="0"/>
              </a:spcAft>
              <a:buClr>
                <a:schemeClr val="accent3"/>
              </a:buClr>
              <a:buFont typeface="Wingdings 2"/>
              <a:buNone/>
              <a:defRPr/>
            </a:pPr>
            <a:r>
              <a:rPr lang="fa-IR" sz="3200" dirty="0" smtClean="0"/>
              <a:t>                                               3.6048</a:t>
            </a:r>
            <a:endParaRPr lang="en-US" sz="3200" dirty="0" smtClean="0"/>
          </a:p>
          <a:p>
            <a:pPr marL="274320" indent="-274320" rtl="1" fontAlgn="auto">
              <a:spcAft>
                <a:spcPts val="0"/>
              </a:spcAft>
              <a:buClr>
                <a:schemeClr val="accent3"/>
              </a:buClr>
              <a:buFont typeface="Wingdings 2"/>
              <a:buNone/>
              <a:defRPr/>
            </a:pPr>
            <a:r>
              <a:rPr lang="fa-IR" sz="3200" dirty="0" smtClean="0"/>
              <a:t> ريال 252.600=3.352.200-3.604.800</a:t>
            </a:r>
            <a:r>
              <a:rPr lang="en-US" sz="3200" dirty="0" smtClean="0"/>
              <a:t>N</a:t>
            </a:r>
            <a:r>
              <a:rPr lang="en-US" dirty="0" smtClean="0"/>
              <a:t>PV= </a:t>
            </a:r>
            <a:endParaRPr lang="en-US" dirty="0"/>
          </a:p>
        </p:txBody>
      </p:sp>
      <p:sp>
        <p:nvSpPr>
          <p:cNvPr id="5" name="Right Brace 4"/>
          <p:cNvSpPr/>
          <p:nvPr/>
        </p:nvSpPr>
        <p:spPr>
          <a:xfrm rot="5400000">
            <a:off x="3543300" y="4064000"/>
            <a:ext cx="533400" cy="21336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Tree>
  </p:cSld>
  <p:clrMapOvr>
    <a:masterClrMapping/>
  </p:clrMapOvr>
  <p:transition spd="med">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ctr" rtl="1"/>
            <a:r>
              <a:rPr lang="fa-IR" dirty="0" smtClean="0"/>
              <a:t>ارزش فعلی خالص</a:t>
            </a:r>
            <a:r>
              <a:rPr lang="en-US" dirty="0" smtClean="0"/>
              <a:t>(NPV)</a:t>
            </a: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dirty="0" smtClean="0"/>
              <a:t>ادامه مثال :</a:t>
            </a:r>
          </a:p>
          <a:p>
            <a:pPr marL="274320" indent="-274320" algn="r" rtl="1" fontAlgn="auto">
              <a:spcAft>
                <a:spcPts val="0"/>
              </a:spcAft>
              <a:buClr>
                <a:schemeClr val="accent3"/>
              </a:buClr>
              <a:buFont typeface="Wingdings 2"/>
              <a:buNone/>
              <a:defRPr/>
            </a:pPr>
            <a:r>
              <a:rPr lang="fa-IR" dirty="0" smtClean="0"/>
              <a:t> بطور كلي زماني كه </a:t>
            </a:r>
            <a:r>
              <a:rPr lang="en-US" dirty="0" smtClean="0"/>
              <a:t>NPV</a:t>
            </a:r>
            <a:r>
              <a:rPr lang="fa-IR" dirty="0" smtClean="0"/>
              <a:t> مثبت باشد ، بازده پروژه تحت سرپرستي بيش از هزينه تامين سرمايه بكار رفته در آن است .</a:t>
            </a:r>
          </a:p>
          <a:p>
            <a:pPr marL="274320" indent="-274320" algn="r" rtl="1" fontAlgn="auto">
              <a:spcAft>
                <a:spcPts val="0"/>
              </a:spcAft>
              <a:buClr>
                <a:schemeClr val="accent3"/>
              </a:buClr>
              <a:buFont typeface="Wingdings 2"/>
              <a:buNone/>
              <a:defRPr/>
            </a:pPr>
            <a:r>
              <a:rPr lang="fa-IR" dirty="0" smtClean="0"/>
              <a:t> اگر هزينه تامين سرمايه شركت فوق 16% شود ارزش فعلي خالص پروژه به شرح ذيل محاسبه مي شود :</a:t>
            </a:r>
          </a:p>
          <a:p>
            <a:pPr marL="274320" indent="-274320" fontAlgn="auto">
              <a:spcAft>
                <a:spcPts val="0"/>
              </a:spcAft>
              <a:buClr>
                <a:schemeClr val="accent3"/>
              </a:buClr>
              <a:buFont typeface="Wingdings 2"/>
              <a:buNone/>
              <a:defRPr/>
            </a:pPr>
            <a:r>
              <a:rPr lang="en-US" dirty="0" smtClean="0"/>
              <a:t>PV= </a:t>
            </a:r>
            <a:r>
              <a:rPr lang="fa-IR" dirty="0" smtClean="0"/>
              <a:t>ريال 3.274.300 =3.2743×1.000.000</a:t>
            </a:r>
          </a:p>
          <a:p>
            <a:pPr marL="274320" indent="-274320" fontAlgn="auto">
              <a:spcAft>
                <a:spcPts val="0"/>
              </a:spcAft>
              <a:buClr>
                <a:schemeClr val="accent3"/>
              </a:buClr>
              <a:buFont typeface="Wingdings 2"/>
              <a:buNone/>
              <a:defRPr/>
            </a:pPr>
            <a:r>
              <a:rPr lang="en-US" dirty="0" smtClean="0"/>
              <a:t>NPV=</a:t>
            </a:r>
            <a:r>
              <a:rPr lang="fa-IR" dirty="0" smtClean="0"/>
              <a:t> 77.900- = 3.352.200 -3.274.300 </a:t>
            </a:r>
          </a:p>
          <a:p>
            <a:pPr marL="274320" indent="-274320" algn="r" fontAlgn="auto">
              <a:spcAft>
                <a:spcPts val="0"/>
              </a:spcAft>
              <a:buClr>
                <a:schemeClr val="accent3"/>
              </a:buClr>
              <a:buFont typeface="Wingdings 2"/>
              <a:buNone/>
              <a:defRPr/>
            </a:pPr>
            <a:r>
              <a:rPr lang="fa-IR" dirty="0" smtClean="0"/>
              <a:t>بدست آمدن ارزش فعلي خالص منفي به معناي غير قابل قبول بودن پروژه سرمايه گذاري (نه ضرر ) است و موجب رد آن مي گردد .(نرخ بازده طرح سرمايه گذاري كمتر از حداقل مورد توقع است )</a:t>
            </a:r>
            <a:endParaRPr lang="en-US" dirty="0"/>
          </a:p>
        </p:txBody>
      </p:sp>
    </p:spTree>
  </p:cSld>
  <p:clrMapOvr>
    <a:masterClrMapping/>
  </p:clrMapOvr>
  <p:transition spd="med">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gn="ctr" rtl="1"/>
            <a:r>
              <a:rPr lang="fa-IR" smtClean="0"/>
              <a:t>ارزش فعلي خالص </a:t>
            </a:r>
            <a:r>
              <a:rPr lang="en-US" smtClean="0"/>
              <a:t>(NPV)</a:t>
            </a:r>
          </a:p>
        </p:txBody>
      </p:sp>
      <p:sp>
        <p:nvSpPr>
          <p:cNvPr id="39939" name="Content Placeholder 2"/>
          <p:cNvSpPr>
            <a:spLocks noGrp="1"/>
          </p:cNvSpPr>
          <p:nvPr>
            <p:ph idx="1"/>
          </p:nvPr>
        </p:nvSpPr>
        <p:spPr/>
        <p:txBody>
          <a:bodyPr/>
          <a:lstStyle/>
          <a:p>
            <a:pPr algn="r" rtl="1"/>
            <a:r>
              <a:rPr lang="fa-IR" sz="3200" dirty="0" smtClean="0">
                <a:ea typeface="Majalla UI"/>
              </a:rPr>
              <a:t>محاسبه </a:t>
            </a:r>
            <a:r>
              <a:rPr lang="en-US" sz="3200" dirty="0" smtClean="0"/>
              <a:t>NPV</a:t>
            </a:r>
            <a:r>
              <a:rPr lang="fa-IR" sz="3200" dirty="0" smtClean="0">
                <a:ea typeface="Majalla UI"/>
              </a:rPr>
              <a:t> جريانهاي نقد نامساوي</a:t>
            </a:r>
          </a:p>
          <a:p>
            <a:pPr algn="r" rtl="1">
              <a:buFont typeface="Wingdings 2" pitchFamily="18" charset="2"/>
              <a:buNone/>
            </a:pPr>
            <a:r>
              <a:rPr lang="fa-IR" sz="3200" dirty="0" smtClean="0">
                <a:ea typeface="Majalla UI"/>
              </a:rPr>
              <a:t> مثال : </a:t>
            </a:r>
          </a:p>
          <a:p>
            <a:pPr algn="r" rtl="1">
              <a:buFont typeface="Wingdings 2" pitchFamily="18" charset="2"/>
              <a:buNone/>
            </a:pPr>
            <a:r>
              <a:rPr lang="fa-IR" sz="3200" dirty="0" smtClean="0">
                <a:ea typeface="Majalla UI"/>
              </a:rPr>
              <a:t> فرض كنيد هزينه تامين مالي پروژه اي 12% و جريانهاي نقد در هر يك از 5 سال عمر مفيد پروژه به ترتيب 1.800.000 ريال ، 1.200.000 ،1.000.000 ، 500.000 و 500.000 باشد . در اين صورت محاسبات مربوط چنين خواهد بود (با فرض 3.352.200 ريال مخارج پروژه)</a:t>
            </a:r>
            <a:r>
              <a:rPr lang="en-US" sz="3200" dirty="0" smtClean="0"/>
              <a:t> :</a:t>
            </a:r>
          </a:p>
          <a:p>
            <a:pPr algn="r" rtl="1">
              <a:buFont typeface="Wingdings 2" pitchFamily="18" charset="2"/>
              <a:buNone/>
            </a:pPr>
            <a:endParaRPr lang="en-US" sz="3200" dirty="0" smtClean="0"/>
          </a:p>
        </p:txBody>
      </p:sp>
    </p:spTree>
  </p:cSld>
  <p:clrMapOvr>
    <a:masterClrMapping/>
  </p:clrMapOvr>
  <p:transition spd="med">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ctr" rtl="1"/>
            <a:r>
              <a:rPr lang="fa-IR" smtClean="0"/>
              <a:t>ارزش فعلي خالص </a:t>
            </a:r>
            <a:r>
              <a:rPr lang="en-US" smtClean="0"/>
              <a:t>(NPV)</a:t>
            </a:r>
          </a:p>
        </p:txBody>
      </p:sp>
      <p:sp>
        <p:nvSpPr>
          <p:cNvPr id="3" name="Content Placeholder 2"/>
          <p:cNvSpPr>
            <a:spLocks noGrp="1"/>
          </p:cNvSpPr>
          <p:nvPr>
            <p:ph idx="1"/>
          </p:nvPr>
        </p:nvSpPr>
        <p:spPr/>
        <p:txBody>
          <a:bodyPr>
            <a:normAutofit fontScale="92500" lnSpcReduction="20000"/>
          </a:bodyPr>
          <a:lstStyle/>
          <a:p>
            <a:pPr marL="274320" indent="-274320" algn="r" rtl="1" fontAlgn="auto">
              <a:spcAft>
                <a:spcPts val="0"/>
              </a:spcAft>
              <a:buClr>
                <a:schemeClr val="accent3"/>
              </a:buClr>
              <a:buFont typeface="Wingdings 2"/>
              <a:buChar char=""/>
              <a:defRPr/>
            </a:pPr>
            <a:r>
              <a:rPr lang="fa-IR" sz="3000" dirty="0" smtClean="0"/>
              <a:t>ادامه مثال</a:t>
            </a:r>
          </a:p>
          <a:p>
            <a:pPr marL="274320" indent="-274320" algn="r" rtl="1" fontAlgn="auto">
              <a:spcAft>
                <a:spcPts val="0"/>
              </a:spcAft>
              <a:buClr>
                <a:schemeClr val="accent3"/>
              </a:buClr>
              <a:buFont typeface="Wingdings 2"/>
              <a:buNone/>
              <a:defRPr/>
            </a:pPr>
            <a:r>
              <a:rPr lang="fa-IR" sz="3000" dirty="0" smtClean="0"/>
              <a:t> سال      فاكتور تنزيل 12%     وجوه نقد حاصل    </a:t>
            </a:r>
            <a:r>
              <a:rPr lang="fa-IR" sz="3000" dirty="0" smtClean="0"/>
              <a:t>                        ارزش </a:t>
            </a:r>
            <a:r>
              <a:rPr lang="fa-IR" sz="3000" dirty="0" smtClean="0"/>
              <a:t>فعلي وجوه نقد</a:t>
            </a:r>
          </a:p>
          <a:p>
            <a:pPr marL="274320" indent="-274320" algn="r" rtl="1" fontAlgn="auto">
              <a:spcAft>
                <a:spcPts val="0"/>
              </a:spcAft>
              <a:buClr>
                <a:schemeClr val="accent3"/>
              </a:buClr>
              <a:buFont typeface="Wingdings 2"/>
              <a:buNone/>
              <a:defRPr/>
            </a:pPr>
            <a:r>
              <a:rPr lang="fa-IR" sz="3000" dirty="0" smtClean="0"/>
              <a:t>  1              0.8929              1.800.000             </a:t>
            </a:r>
            <a:r>
              <a:rPr lang="fa-IR" sz="3000" dirty="0" smtClean="0"/>
              <a:t>                               </a:t>
            </a:r>
            <a:r>
              <a:rPr lang="fa-IR" sz="3000" dirty="0" smtClean="0"/>
              <a:t>1.607.200</a:t>
            </a:r>
          </a:p>
          <a:p>
            <a:pPr marL="274320" indent="-274320" algn="r" rtl="1" fontAlgn="auto">
              <a:spcAft>
                <a:spcPts val="0"/>
              </a:spcAft>
              <a:buClr>
                <a:schemeClr val="accent3"/>
              </a:buClr>
              <a:buFont typeface="Wingdings 2"/>
              <a:buNone/>
              <a:defRPr/>
            </a:pPr>
            <a:r>
              <a:rPr lang="fa-IR" sz="3000" dirty="0" smtClean="0"/>
              <a:t>  2              0.7972               1.200.000           </a:t>
            </a:r>
            <a:r>
              <a:rPr lang="fa-IR" sz="3000" dirty="0" smtClean="0"/>
              <a:t>                                 956.600   </a:t>
            </a:r>
            <a:endParaRPr lang="fa-IR" sz="3000" dirty="0" smtClean="0"/>
          </a:p>
          <a:p>
            <a:pPr marL="274320" indent="-274320" algn="r" rtl="1" fontAlgn="auto">
              <a:spcAft>
                <a:spcPts val="0"/>
              </a:spcAft>
              <a:buClr>
                <a:schemeClr val="accent3"/>
              </a:buClr>
              <a:buFont typeface="Wingdings 2"/>
              <a:buNone/>
              <a:defRPr/>
            </a:pPr>
            <a:r>
              <a:rPr lang="fa-IR" sz="3000" dirty="0" smtClean="0"/>
              <a:t>  3              0.7118               1.000.000             </a:t>
            </a:r>
            <a:r>
              <a:rPr lang="fa-IR" sz="3000" dirty="0" smtClean="0"/>
              <a:t>                                </a:t>
            </a:r>
            <a:r>
              <a:rPr lang="fa-IR" sz="3000" dirty="0" smtClean="0"/>
              <a:t>711.800</a:t>
            </a:r>
          </a:p>
          <a:p>
            <a:pPr marL="274320" indent="-274320" algn="r" rtl="1" fontAlgn="auto">
              <a:spcAft>
                <a:spcPts val="0"/>
              </a:spcAft>
              <a:buClr>
                <a:schemeClr val="accent3"/>
              </a:buClr>
              <a:buFont typeface="Wingdings 2"/>
              <a:buNone/>
              <a:defRPr/>
            </a:pPr>
            <a:r>
              <a:rPr lang="fa-IR" sz="3000" dirty="0" smtClean="0"/>
              <a:t>  4              0.6355                500.000               </a:t>
            </a:r>
            <a:r>
              <a:rPr lang="fa-IR" sz="3000" dirty="0" smtClean="0"/>
              <a:t>                                 317.800</a:t>
            </a:r>
            <a:endParaRPr lang="fa-IR" sz="3000" dirty="0" smtClean="0"/>
          </a:p>
          <a:p>
            <a:pPr marL="274320" indent="-274320" algn="r" rtl="1" fontAlgn="auto">
              <a:spcAft>
                <a:spcPts val="0"/>
              </a:spcAft>
              <a:buClr>
                <a:schemeClr val="accent3"/>
              </a:buClr>
              <a:buFont typeface="Wingdings 2"/>
              <a:buNone/>
              <a:defRPr/>
            </a:pPr>
            <a:r>
              <a:rPr lang="fa-IR" sz="3000" dirty="0" smtClean="0"/>
              <a:t>  5              0.5674                500.000              </a:t>
            </a:r>
            <a:r>
              <a:rPr lang="fa-IR" sz="3000" dirty="0" smtClean="0"/>
              <a:t>                                     </a:t>
            </a:r>
            <a:r>
              <a:rPr lang="fa-IR" sz="3000" dirty="0" smtClean="0"/>
              <a:t>283.700</a:t>
            </a:r>
          </a:p>
          <a:p>
            <a:pPr marL="274320" indent="-274320" algn="r" rtl="1" fontAlgn="auto">
              <a:spcAft>
                <a:spcPts val="0"/>
              </a:spcAft>
              <a:buClr>
                <a:schemeClr val="accent3"/>
              </a:buClr>
              <a:buFont typeface="Wingdings 2"/>
              <a:buNone/>
              <a:defRPr/>
            </a:pPr>
            <a:r>
              <a:rPr lang="fa-IR" sz="3000" dirty="0" smtClean="0"/>
              <a:t>  ارزش فعلي وجوه نقد                                         </a:t>
            </a:r>
            <a:r>
              <a:rPr lang="fa-IR" sz="3000" dirty="0" smtClean="0"/>
              <a:t>                                       </a:t>
            </a:r>
            <a:r>
              <a:rPr lang="fa-IR" sz="3000" dirty="0" smtClean="0"/>
              <a:t>3.877.100</a:t>
            </a:r>
          </a:p>
          <a:p>
            <a:pPr marL="274320" indent="-274320" algn="r" rtl="1" fontAlgn="auto">
              <a:spcAft>
                <a:spcPts val="0"/>
              </a:spcAft>
              <a:buClr>
                <a:schemeClr val="accent3"/>
              </a:buClr>
              <a:buFont typeface="Wingdings 2"/>
              <a:buNone/>
              <a:defRPr/>
            </a:pPr>
            <a:r>
              <a:rPr lang="en-US" sz="3000" dirty="0" smtClean="0"/>
              <a:t>  </a:t>
            </a:r>
            <a:r>
              <a:rPr lang="fa-IR" sz="3000" dirty="0" smtClean="0"/>
              <a:t>مخارج پروژه                                                     </a:t>
            </a:r>
            <a:r>
              <a:rPr lang="fa-IR" sz="3000" dirty="0" smtClean="0"/>
              <a:t>                                         3.352.200</a:t>
            </a:r>
            <a:endParaRPr lang="fa-IR" sz="3000" dirty="0" smtClean="0"/>
          </a:p>
          <a:p>
            <a:pPr marL="274320" indent="-274320" algn="r" rtl="1" fontAlgn="auto">
              <a:spcAft>
                <a:spcPts val="0"/>
              </a:spcAft>
              <a:buClr>
                <a:schemeClr val="accent3"/>
              </a:buClr>
              <a:buFont typeface="Wingdings 2"/>
              <a:buNone/>
              <a:defRPr/>
            </a:pPr>
            <a:r>
              <a:rPr lang="fa-IR" sz="3000" dirty="0" smtClean="0"/>
              <a:t>   </a:t>
            </a:r>
            <a:r>
              <a:rPr lang="en-US" sz="3000" dirty="0" smtClean="0"/>
              <a:t>NPV</a:t>
            </a:r>
            <a:r>
              <a:rPr lang="fa-IR" sz="3000" dirty="0" smtClean="0"/>
              <a:t>                                                           </a:t>
            </a:r>
            <a:r>
              <a:rPr lang="fa-IR" sz="3000" dirty="0" smtClean="0"/>
              <a:t>                                         </a:t>
            </a:r>
            <a:r>
              <a:rPr lang="fa-IR" sz="3000" dirty="0" smtClean="0"/>
              <a:t>524.900                    </a:t>
            </a:r>
          </a:p>
          <a:p>
            <a:pPr marL="274320" indent="-274320" algn="r" rtl="1" fontAlgn="auto">
              <a:spcAft>
                <a:spcPts val="0"/>
              </a:spcAft>
              <a:buClr>
                <a:schemeClr val="accent3"/>
              </a:buClr>
              <a:buFont typeface="Wingdings 2"/>
              <a:buNone/>
              <a:defRPr/>
            </a:pPr>
            <a:endParaRPr lang="en-US" dirty="0"/>
          </a:p>
        </p:txBody>
      </p:sp>
      <p:cxnSp>
        <p:nvCxnSpPr>
          <p:cNvPr id="5" name="Straight Connector 4"/>
          <p:cNvCxnSpPr/>
          <p:nvPr/>
        </p:nvCxnSpPr>
        <p:spPr>
          <a:xfrm rot="10800000">
            <a:off x="1371600" y="4724400"/>
            <a:ext cx="1371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295400" y="5486400"/>
            <a:ext cx="1447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a:r>
              <a:rPr lang="en-US" dirty="0" smtClean="0"/>
              <a:t> </a:t>
            </a:r>
            <a:r>
              <a:rPr lang="fa-IR" dirty="0" smtClean="0"/>
              <a:t>نرخ بازده داخلی</a:t>
            </a:r>
            <a:r>
              <a:rPr lang="en-US" dirty="0" smtClean="0"/>
              <a:t>IRR </a:t>
            </a:r>
          </a:p>
        </p:txBody>
      </p:sp>
      <p:sp>
        <p:nvSpPr>
          <p:cNvPr id="26627" name="Content Placeholder 2"/>
          <p:cNvSpPr>
            <a:spLocks noGrp="1"/>
          </p:cNvSpPr>
          <p:nvPr>
            <p:ph idx="1"/>
          </p:nvPr>
        </p:nvSpPr>
        <p:spPr/>
        <p:txBody>
          <a:bodyPr/>
          <a:lstStyle/>
          <a:p>
            <a:pPr algn="just" rtl="1">
              <a:buFont typeface="Wingdings 2" pitchFamily="18" charset="2"/>
              <a:buNone/>
            </a:pPr>
            <a:r>
              <a:rPr lang="fa-IR" sz="3200" dirty="0" smtClean="0">
                <a:ea typeface="Majalla UI"/>
              </a:rPr>
              <a:t>این نرخ ، سود تضمین شده (بازده) ای است که موجب تساوی ارزش فعلی کلیه وجوه دریافتی آتی پروژه سرمایه گذاری با مبلغ سرمایه گذاری یا مخارج اولیه آن گردد به عبارتی دیگر نرخی است که ارزش فعلی خالص سرمایه گذاری را معادل صفر می کند.</a:t>
            </a:r>
          </a:p>
          <a:p>
            <a:pPr algn="just" rtl="1">
              <a:buFont typeface="Wingdings 2" pitchFamily="18" charset="2"/>
              <a:buNone/>
            </a:pPr>
            <a:r>
              <a:rPr lang="fa-IR" sz="3200" dirty="0" smtClean="0">
                <a:ea typeface="Majalla UI"/>
              </a:rPr>
              <a:t>قاعده تصمیم گیری در این روش چنین است که اگر </a:t>
            </a:r>
            <a:r>
              <a:rPr lang="en-US" sz="3200" dirty="0" smtClean="0">
                <a:ea typeface="Majalla UI"/>
              </a:rPr>
              <a:t>IRR</a:t>
            </a:r>
            <a:r>
              <a:rPr lang="fa-IR" sz="3200" dirty="0" smtClean="0">
                <a:ea typeface="Majalla UI"/>
              </a:rPr>
              <a:t> بدست آمده بیشتر از نرخ هزینه تامین سرمایه باشد طرح مورد قبول است در غیر اینصورت طرح رد می شود. </a:t>
            </a:r>
          </a:p>
          <a:p>
            <a:pPr algn="just" rtl="1">
              <a:buFont typeface="Wingdings 2" pitchFamily="18" charset="2"/>
              <a:buNone/>
            </a:pPr>
            <a:r>
              <a:rPr lang="fa-IR" sz="3200" dirty="0" smtClean="0">
                <a:ea typeface="Majalla UI"/>
              </a:rPr>
              <a:t>مثلاً ،اگر مخارج اجرای پروژه ای 1.000.000 ریال باشد و انتظار برود که در 8 سال آینده ، سالانه 200.000 ریال نقداً عاید کند، نرخ بازده داخلی این پروژه نرخی است که اگر عواید سالانه بر مبنای آن تنزیل شود ، ارزش فعلی آنها مساوی 1.000.000ریال گردد .</a:t>
            </a:r>
            <a:endParaRPr lang="en-US" sz="3200" dirty="0" smtClean="0"/>
          </a:p>
        </p:txBody>
      </p:sp>
    </p:spTree>
  </p:cSld>
  <p:clrMapOvr>
    <a:masterClrMapping/>
  </p:clrMapOvr>
  <p:transition spd="med">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rtl="1"/>
            <a:r>
              <a:rPr lang="fa-IR" dirty="0" smtClean="0"/>
              <a:t>نرخ بازده داخلی </a:t>
            </a:r>
            <a:r>
              <a:rPr lang="fi-FI" dirty="0" smtClean="0"/>
              <a:t>IRR</a:t>
            </a:r>
            <a:r>
              <a:rPr lang="en-US" dirty="0" smtClean="0"/>
              <a:t> :</a:t>
            </a:r>
            <a:endParaRPr lang="fa-IR" dirty="0" smtClean="0"/>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sz="2800" dirty="0" smtClean="0"/>
              <a:t>مثال :</a:t>
            </a:r>
          </a:p>
          <a:p>
            <a:pPr marL="274320" indent="-274320" algn="r" rtl="1" fontAlgn="auto">
              <a:spcAft>
                <a:spcPts val="0"/>
              </a:spcAft>
              <a:buClr>
                <a:schemeClr val="accent3"/>
              </a:buClr>
              <a:buFont typeface="Wingdings 2"/>
              <a:buChar char=""/>
              <a:defRPr/>
            </a:pPr>
            <a:r>
              <a:rPr lang="fa-IR" sz="2800" dirty="0" smtClean="0"/>
              <a:t>شرکت توفیق در صدد سرمایه گذاری در یک ماشین اتوماتیک می باشد . سرمایه گذاری در این ماشین موجب صرفه جوییهای سالانه ای (ناشی از حذف هزینه دستمزد) به مدت 5 سال به مبلغ 1.000.000 می گردد . در پایان سال پنجم نیز این ماشین ارزش اقتصادی قابل توجهی ندارد .</a:t>
            </a:r>
          </a:p>
          <a:p>
            <a:pPr marL="274320" indent="-274320" algn="r" rtl="1" fontAlgn="auto">
              <a:spcAft>
                <a:spcPts val="0"/>
              </a:spcAft>
              <a:buClr>
                <a:schemeClr val="accent3"/>
              </a:buClr>
              <a:buFont typeface="Wingdings 2"/>
              <a:buChar char=""/>
              <a:defRPr/>
            </a:pPr>
            <a:r>
              <a:rPr lang="fa-IR" sz="2800" dirty="0" smtClean="0"/>
              <a:t>قیمت خرید ماشین جدید : 3.200.000 ریال </a:t>
            </a:r>
          </a:p>
          <a:p>
            <a:pPr marL="274320" indent="-274320" algn="r" rtl="1" fontAlgn="auto">
              <a:spcAft>
                <a:spcPts val="0"/>
              </a:spcAft>
              <a:buClr>
                <a:schemeClr val="accent3"/>
              </a:buClr>
              <a:buFont typeface="Wingdings 2"/>
              <a:buChar char=""/>
              <a:defRPr/>
            </a:pPr>
            <a:r>
              <a:rPr lang="fa-IR" sz="2800" dirty="0" smtClean="0"/>
              <a:t>هزینه تعویض سیمکشی برق کارخانه در صورت خرید ماشین جدید : 24.200 ریال</a:t>
            </a:r>
          </a:p>
          <a:p>
            <a:pPr marL="274320" indent="-274320" algn="r" rtl="1" fontAlgn="auto">
              <a:spcAft>
                <a:spcPts val="0"/>
              </a:spcAft>
              <a:buClr>
                <a:schemeClr val="accent3"/>
              </a:buClr>
              <a:buFont typeface="Wingdings 2"/>
              <a:buChar char=""/>
              <a:defRPr/>
            </a:pPr>
            <a:r>
              <a:rPr lang="fa-IR" sz="2800" dirty="0" smtClean="0"/>
              <a:t>سایر مخارج نصب و راه اندازی : 128.000 ریال</a:t>
            </a:r>
          </a:p>
          <a:p>
            <a:pPr marL="274320" indent="-274320" algn="r" rtl="1" fontAlgn="auto">
              <a:spcAft>
                <a:spcPts val="0"/>
              </a:spcAft>
              <a:buClr>
                <a:schemeClr val="accent3"/>
              </a:buClr>
              <a:buFont typeface="Wingdings 2"/>
              <a:buChar char=""/>
              <a:defRPr/>
            </a:pPr>
            <a:r>
              <a:rPr lang="fa-IR" sz="2800" dirty="0" smtClean="0"/>
              <a:t>می خواهیم </a:t>
            </a:r>
            <a:r>
              <a:rPr lang="fi-FI" sz="2800" dirty="0" smtClean="0"/>
              <a:t>IRR </a:t>
            </a:r>
            <a:r>
              <a:rPr lang="fa-IR" sz="2800" dirty="0" smtClean="0"/>
              <a:t> پروژه فوق را حساب کنیم :</a:t>
            </a:r>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smtClean="0"/>
          </a:p>
          <a:p>
            <a:pPr marL="274320" indent="-274320" algn="r" rtl="1" fontAlgn="auto">
              <a:spcAft>
                <a:spcPts val="0"/>
              </a:spcAft>
              <a:buClr>
                <a:schemeClr val="accent3"/>
              </a:buClr>
              <a:buFont typeface="Wingdings 2"/>
              <a:buChar char=""/>
              <a:defRPr/>
            </a:pPr>
            <a:endParaRPr lang="fa-IR" dirty="0"/>
          </a:p>
        </p:txBody>
      </p:sp>
    </p:spTree>
  </p:cSld>
  <p:clrMapOvr>
    <a:masterClrMapping/>
  </p:clrMapOvr>
  <p:transition spd="med">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ctr" rtl="1"/>
            <a:r>
              <a:rPr lang="fa-IR" smtClean="0"/>
              <a:t>نرخ بازده داخلی </a:t>
            </a:r>
            <a:r>
              <a:rPr lang="fi-FI" smtClean="0"/>
              <a:t>IRR</a:t>
            </a:r>
            <a:r>
              <a:rPr lang="en-US" smtClean="0"/>
              <a:t> :</a:t>
            </a:r>
            <a:endParaRPr lang="fa-IR" smtClean="0"/>
          </a:p>
        </p:txBody>
      </p:sp>
      <p:sp>
        <p:nvSpPr>
          <p:cNvPr id="3" name="Content Placeholder 2"/>
          <p:cNvSpPr>
            <a:spLocks noGrp="1"/>
          </p:cNvSpPr>
          <p:nvPr>
            <p:ph idx="1"/>
          </p:nvPr>
        </p:nvSpPr>
        <p:spPr>
          <a:xfrm>
            <a:off x="533400" y="1905000"/>
            <a:ext cx="8229600" cy="4389437"/>
          </a:xfrm>
        </p:spPr>
        <p:txBody>
          <a:bodyPr>
            <a:noAutofit/>
          </a:bodyPr>
          <a:lstStyle/>
          <a:p>
            <a:pPr marL="274320" indent="-274320" algn="just" rtl="1" fontAlgn="auto">
              <a:spcAft>
                <a:spcPts val="0"/>
              </a:spcAft>
              <a:buClr>
                <a:schemeClr val="accent3"/>
              </a:buClr>
              <a:buFont typeface="Wingdings 2"/>
              <a:buNone/>
              <a:defRPr/>
            </a:pPr>
            <a:r>
              <a:rPr lang="fa-IR" sz="2800" dirty="0" smtClean="0"/>
              <a:t>1- محاسبه مخارج پروژه :</a:t>
            </a:r>
          </a:p>
          <a:p>
            <a:pPr marL="274320" indent="-274320" algn="just" rtl="1" fontAlgn="auto">
              <a:spcAft>
                <a:spcPts val="0"/>
              </a:spcAft>
              <a:buClr>
                <a:schemeClr val="accent3"/>
              </a:buClr>
              <a:buFont typeface="Wingdings 2"/>
              <a:buNone/>
              <a:defRPr/>
            </a:pPr>
            <a:r>
              <a:rPr lang="fa-IR" sz="2800" dirty="0" smtClean="0"/>
              <a:t>                  3،352،200=128،000+24،200+3،200،000</a:t>
            </a:r>
          </a:p>
          <a:p>
            <a:pPr marL="274320" indent="-274320" algn="just" rtl="1" fontAlgn="auto">
              <a:spcAft>
                <a:spcPts val="0"/>
              </a:spcAft>
              <a:buClr>
                <a:schemeClr val="accent3"/>
              </a:buClr>
              <a:buFont typeface="Wingdings 2"/>
              <a:buNone/>
              <a:defRPr/>
            </a:pPr>
            <a:r>
              <a:rPr lang="fa-IR" sz="2800" dirty="0" smtClean="0"/>
              <a:t>اینک باید نرخی محاسبه شود که در صورت تنزیل صرفه جوییهای 5 ساله (1.000.000 ریال در سال) بر مبنای آن نرخ ، رقم 3.352.200 به عنوان ارزش فعلی بدست آید . یعنی </a:t>
            </a:r>
            <a:r>
              <a:rPr lang="fi-FI" sz="2800" dirty="0" smtClean="0"/>
              <a:t>NPV </a:t>
            </a:r>
            <a:r>
              <a:rPr lang="en-US" sz="2800" dirty="0" smtClean="0"/>
              <a:t> </a:t>
            </a:r>
            <a:r>
              <a:rPr lang="fa-IR" sz="2800" dirty="0" smtClean="0"/>
              <a:t> برابر صفر شود .</a:t>
            </a:r>
          </a:p>
          <a:p>
            <a:pPr marL="274320" indent="-274320" rtl="1" fontAlgn="auto">
              <a:spcAft>
                <a:spcPts val="0"/>
              </a:spcAft>
              <a:buClr>
                <a:schemeClr val="accent3"/>
              </a:buClr>
              <a:buFont typeface="Wingdings 2"/>
              <a:buNone/>
              <a:defRPr/>
            </a:pPr>
            <a:r>
              <a:rPr lang="fa-IR" sz="2800" dirty="0" smtClean="0"/>
              <a:t>(5</a:t>
            </a:r>
            <a:r>
              <a:rPr lang="fi-FI" sz="2800" dirty="0" smtClean="0"/>
              <a:t>f(n</a:t>
            </a:r>
            <a:r>
              <a:rPr lang="en-US" sz="2800" dirty="0" smtClean="0"/>
              <a:t>=</a:t>
            </a:r>
            <a:r>
              <a:rPr lang="fa-IR" sz="2800" dirty="0" smtClean="0"/>
              <a:t>×صرفه جویی سالانه =ارزش فعلی </a:t>
            </a:r>
          </a:p>
          <a:p>
            <a:pPr marL="274320" indent="-274320" rtl="1" fontAlgn="auto">
              <a:spcAft>
                <a:spcPts val="0"/>
              </a:spcAft>
              <a:buClr>
                <a:schemeClr val="accent3"/>
              </a:buClr>
              <a:buFont typeface="Wingdings 2"/>
              <a:buNone/>
              <a:defRPr/>
            </a:pPr>
            <a:r>
              <a:rPr lang="fa-IR" sz="2800" dirty="0" smtClean="0"/>
              <a:t>        </a:t>
            </a:r>
            <a:r>
              <a:rPr lang="fa-IR" sz="2800" dirty="0" smtClean="0"/>
              <a:t>(5</a:t>
            </a:r>
            <a:r>
              <a:rPr lang="fi-FI" sz="2800" dirty="0" smtClean="0"/>
              <a:t>f(n</a:t>
            </a:r>
            <a:r>
              <a:rPr lang="en-US" sz="2800" dirty="0" smtClean="0"/>
              <a:t>=</a:t>
            </a:r>
            <a:r>
              <a:rPr lang="fa-IR" sz="2800" dirty="0" smtClean="0"/>
              <a:t> × 1.000.000 = 3.352.200</a:t>
            </a:r>
          </a:p>
          <a:p>
            <a:pPr marL="274320" indent="-274320" rtl="1" fontAlgn="auto">
              <a:spcAft>
                <a:spcPts val="0"/>
              </a:spcAft>
              <a:buClr>
                <a:schemeClr val="accent3"/>
              </a:buClr>
              <a:buFont typeface="Wingdings 2"/>
              <a:buNone/>
              <a:defRPr/>
            </a:pPr>
            <a:r>
              <a:rPr lang="fa-IR" sz="2800" dirty="0" smtClean="0"/>
              <a:t>3.3522</a:t>
            </a:r>
            <a:r>
              <a:rPr lang="fi-FI" sz="2800" dirty="0" smtClean="0"/>
              <a:t> f</a:t>
            </a:r>
            <a:r>
              <a:rPr lang="en-US" sz="2800" dirty="0" smtClean="0"/>
              <a:t>=</a:t>
            </a:r>
            <a:endParaRPr lang="fa-IR" sz="2800" dirty="0" smtClean="0"/>
          </a:p>
          <a:p>
            <a:pPr marL="274320" indent="-274320" algn="just" rtl="1" fontAlgn="auto">
              <a:spcAft>
                <a:spcPts val="0"/>
              </a:spcAft>
              <a:buClr>
                <a:schemeClr val="accent3"/>
              </a:buClr>
              <a:buFont typeface="Wingdings 2"/>
              <a:buNone/>
              <a:defRPr/>
            </a:pPr>
            <a:r>
              <a:rPr lang="fa-IR" sz="2800" dirty="0" smtClean="0"/>
              <a:t>حال با توجه به جدول ارزش فعلی بر مبنای اقساط مساوی (سالواره) می توان برای دوره 5 ساله نرخ 15%را استخراج نمود .</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ctr"/>
            <a:r>
              <a:rPr lang="fa-IR" dirty="0" smtClean="0">
                <a:cs typeface="B Nazanin" pitchFamily="2" charset="-78"/>
              </a:rPr>
              <a:t>تعريف بودجه بندي سرمايه اي</a:t>
            </a:r>
            <a:endParaRPr lang="en-US" dirty="0" smtClean="0">
              <a:cs typeface="B Nazanin" pitchFamily="2" charset="-78"/>
            </a:endParaRPr>
          </a:p>
        </p:txBody>
      </p:sp>
      <p:sp>
        <p:nvSpPr>
          <p:cNvPr id="3" name="Content Placeholder 2"/>
          <p:cNvSpPr>
            <a:spLocks noGrp="1"/>
          </p:cNvSpPr>
          <p:nvPr>
            <p:ph idx="1"/>
          </p:nvPr>
        </p:nvSpPr>
        <p:spPr/>
        <p:txBody>
          <a:bodyPr/>
          <a:lstStyle/>
          <a:p>
            <a:pPr algn="just" rtl="1"/>
            <a:r>
              <a:rPr lang="fa-IR" sz="4000" dirty="0" smtClean="0">
                <a:cs typeface="B Nazanin" pitchFamily="2" charset="-78"/>
              </a:rPr>
              <a:t>بودجه بندی سرمایه ای عبارت است از فرایند تصمیم گیری در زمینه برنامه های بلند مدت سرمایه گذاری.</a:t>
            </a:r>
          </a:p>
          <a:p>
            <a:pPr algn="just" rtl="1"/>
            <a:r>
              <a:rPr lang="fa-IR" sz="4000" dirty="0" smtClean="0">
                <a:cs typeface="B Nazanin" pitchFamily="2" charset="-78"/>
              </a:rPr>
              <a:t>به عبارت دقيق تر ، بودجه بندي سرمايه اي فرايند تشخيص، ارزيابي، طرح ريزي و پشتيباني مالي پروژه هاي عمده سرمايه گذاري در موسسات و سازمانها می باشد .</a:t>
            </a:r>
            <a:endParaRPr lang="en-US" sz="4000" dirty="0" smtClean="0">
              <a:cs typeface="B Nazanin" pitchFamily="2" charset="-78"/>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ctr" rtl="1"/>
            <a:r>
              <a:rPr lang="fa-IR" smtClean="0"/>
              <a:t>نرخ بازده داخلی </a:t>
            </a:r>
            <a:r>
              <a:rPr lang="fi-FI" smtClean="0"/>
              <a:t>IRR</a:t>
            </a:r>
            <a:r>
              <a:rPr lang="en-US" smtClean="0"/>
              <a:t> :</a:t>
            </a:r>
            <a:endParaRPr lang="fa-IR" smtClean="0"/>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dirty="0" smtClean="0"/>
              <a:t>تفسیر نرخ بازده داخلی :</a:t>
            </a:r>
            <a:endParaRPr lang="en-US" dirty="0" smtClean="0"/>
          </a:p>
          <a:p>
            <a:pPr marL="274320" indent="-274320" algn="r" rtl="1" fontAlgn="auto">
              <a:spcAft>
                <a:spcPts val="0"/>
              </a:spcAft>
              <a:buClr>
                <a:schemeClr val="accent3"/>
              </a:buClr>
              <a:buFontTx/>
              <a:buChar char="-"/>
              <a:defRPr/>
            </a:pPr>
            <a:r>
              <a:rPr lang="fa-IR" dirty="0" smtClean="0"/>
              <a:t>اگر چند پروژه تحت بررسي داشته باشيم ، مديريت مي تواند به تناسب مبلغي كه براي سرمايه گذاري در اختيار دارد ، از معيار نرخ بازده داخلي براي رده بندي پروژه ها استفاده نمايد .</a:t>
            </a:r>
          </a:p>
          <a:p>
            <a:pPr marL="274320" indent="-274320" algn="r" rtl="1" fontAlgn="auto">
              <a:spcAft>
                <a:spcPts val="0"/>
              </a:spcAft>
              <a:buClr>
                <a:schemeClr val="accent3"/>
              </a:buClr>
              <a:buFontTx/>
              <a:buChar char="-"/>
              <a:defRPr/>
            </a:pPr>
            <a:r>
              <a:rPr lang="fa-IR" dirty="0" smtClean="0"/>
              <a:t>معيار نرخ بازده داخلي نمي تواند به تنهايي مبناي قبول يا رد پروژه هاي سرمايه گذاري قرار گيرد زيرا مديريت بايد پروژه هايي را قبول كند كه نرخ بازده قابل قبولي نيز داشته باشد . يا اينكه :</a:t>
            </a:r>
          </a:p>
          <a:p>
            <a:pPr marL="274320" indent="-274320" algn="r" rtl="1" fontAlgn="auto">
              <a:spcAft>
                <a:spcPts val="0"/>
              </a:spcAft>
              <a:buClr>
                <a:schemeClr val="accent3"/>
              </a:buClr>
              <a:buFontTx/>
              <a:buChar char="-"/>
              <a:defRPr/>
            </a:pPr>
            <a:r>
              <a:rPr lang="fa-IR" dirty="0" smtClean="0"/>
              <a:t>نرخ بازده داخلي بايد بالاتر از نرخي باشد كه واحد تجاري براي تامين سرمايه (تامين مالي) مي پردازد .</a:t>
            </a:r>
          </a:p>
          <a:p>
            <a:pPr marL="274320" indent="-274320" algn="r" rtl="1" fontAlgn="auto">
              <a:spcAft>
                <a:spcPts val="0"/>
              </a:spcAft>
              <a:buClr>
                <a:schemeClr val="accent3"/>
              </a:buClr>
              <a:buFontTx/>
              <a:buChar char="-"/>
              <a:defRPr/>
            </a:pPr>
            <a:r>
              <a:rPr lang="fa-IR" dirty="0" smtClean="0"/>
              <a:t>در مثال قبل اگر هزينه تامين مالي كمتر از 15% (</a:t>
            </a:r>
            <a:r>
              <a:rPr lang="en-US" dirty="0" smtClean="0"/>
              <a:t> (IRR</a:t>
            </a:r>
            <a:r>
              <a:rPr lang="fa-IR" dirty="0" smtClean="0"/>
              <a:t>باشد ، پروژه خريد ماشين جديد پذيرفته نمي شود .</a:t>
            </a:r>
          </a:p>
        </p:txBody>
      </p:sp>
    </p:spTree>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3" name="Content Placeholder 2"/>
          <p:cNvSpPr>
            <a:spLocks noGrp="1"/>
          </p:cNvSpPr>
          <p:nvPr>
            <p:ph idx="1"/>
          </p:nvPr>
        </p:nvSpPr>
        <p:spPr>
          <a:effectLst>
            <a:outerShdw blurRad="50800" dist="63500" sx="1000" sy="1000" algn="ctr" rotWithShape="0">
              <a:srgbClr val="92D050"/>
            </a:outerShdw>
          </a:effectLst>
        </p:spPr>
        <p:txBody>
          <a:bodyPr>
            <a:normAutofit fontScale="92500" lnSpcReduction="20000"/>
          </a:bodyPr>
          <a:lstStyle/>
          <a:p>
            <a:pPr marL="274320" indent="-274320" algn="r" rtl="1" fontAlgn="auto">
              <a:spcAft>
                <a:spcPts val="0"/>
              </a:spcAft>
              <a:buClr>
                <a:schemeClr val="accent3"/>
              </a:buClr>
              <a:buFont typeface="Wingdings 2"/>
              <a:buChar char=""/>
              <a:defRPr/>
            </a:pPr>
            <a:r>
              <a:rPr lang="fa-IR" dirty="0" smtClean="0"/>
              <a:t>محاسبه </a:t>
            </a:r>
            <a:r>
              <a:rPr lang="en-US" dirty="0" smtClean="0"/>
              <a:t>IRR </a:t>
            </a:r>
            <a:r>
              <a:rPr lang="fa-IR" dirty="0" smtClean="0"/>
              <a:t> در صورت عدم انطباق فاكتور بدست آمده از پروژه  با عدد جدول :</a:t>
            </a:r>
          </a:p>
          <a:p>
            <a:pPr marL="274320" indent="-274320" algn="r" rtl="1" fontAlgn="auto">
              <a:spcAft>
                <a:spcPts val="0"/>
              </a:spcAft>
              <a:buClr>
                <a:schemeClr val="accent3"/>
              </a:buClr>
              <a:buFont typeface="Wingdings 2"/>
              <a:buNone/>
              <a:defRPr/>
            </a:pPr>
            <a:r>
              <a:rPr lang="fa-IR" dirty="0" smtClean="0"/>
              <a:t>اگر در مثال قبل رقم صرفه جويي سالانه را 800000 ريال در نظر بگيريم ، فاكتور بدست آمده به شرح زير محاسبه مي شود :</a:t>
            </a:r>
          </a:p>
          <a:p>
            <a:pPr marL="274320" indent="-274320" algn="r" rtl="1" fontAlgn="auto">
              <a:spcAft>
                <a:spcPts val="0"/>
              </a:spcAft>
              <a:buClr>
                <a:schemeClr val="accent3"/>
              </a:buClr>
              <a:buFont typeface="Wingdings 2"/>
              <a:buNone/>
              <a:defRPr/>
            </a:pPr>
            <a:r>
              <a:rPr lang="fa-IR" dirty="0" smtClean="0"/>
              <a:t> 4.1903= 800000÷3352000 </a:t>
            </a:r>
            <a:r>
              <a:rPr lang="en-US" dirty="0" smtClean="0"/>
              <a:t>F=</a:t>
            </a:r>
            <a:r>
              <a:rPr lang="fa-IR" dirty="0" smtClean="0"/>
              <a:t> </a:t>
            </a:r>
          </a:p>
          <a:p>
            <a:pPr marL="274320" indent="-274320" algn="r" rtl="1" fontAlgn="auto">
              <a:spcAft>
                <a:spcPts val="0"/>
              </a:spcAft>
              <a:buClr>
                <a:schemeClr val="accent3"/>
              </a:buClr>
              <a:buFont typeface="Wingdings 2"/>
              <a:buNone/>
              <a:defRPr/>
            </a:pPr>
            <a:r>
              <a:rPr lang="fa-IR" dirty="0" smtClean="0"/>
              <a:t>چون فاكتور فوق با توجه به جدول ارزش فعلي بين 6</a:t>
            </a:r>
            <a:r>
              <a:rPr lang="fa-IR" sz="1800" dirty="0" smtClean="0"/>
              <a:t>%</a:t>
            </a:r>
            <a:r>
              <a:rPr lang="fa-IR" dirty="0" smtClean="0"/>
              <a:t>و 7</a:t>
            </a:r>
            <a:r>
              <a:rPr lang="fa-IR" sz="1800" dirty="0" smtClean="0"/>
              <a:t>%</a:t>
            </a:r>
            <a:r>
              <a:rPr lang="fa-IR" dirty="0" smtClean="0"/>
              <a:t> قرار مي گيرد به ترتيب زير عمل مي كنيم :</a:t>
            </a:r>
          </a:p>
          <a:p>
            <a:pPr marL="274320" indent="-274320" algn="r" rtl="1" fontAlgn="auto">
              <a:spcAft>
                <a:spcPts val="0"/>
              </a:spcAft>
              <a:buClr>
                <a:schemeClr val="accent3"/>
              </a:buClr>
              <a:buFont typeface="Wingdings 2"/>
              <a:buChar char=""/>
              <a:defRPr/>
            </a:pPr>
            <a:r>
              <a:rPr lang="fa-IR" dirty="0" smtClean="0"/>
              <a:t>نرخ بهره                     فاكتور سالواره</a:t>
            </a:r>
          </a:p>
          <a:p>
            <a:pPr marL="274320" indent="-274320" algn="r" rtl="1" fontAlgn="auto">
              <a:spcAft>
                <a:spcPts val="0"/>
              </a:spcAft>
              <a:buClr>
                <a:schemeClr val="accent3"/>
              </a:buClr>
              <a:buFont typeface="Wingdings 2"/>
              <a:buNone/>
              <a:defRPr/>
            </a:pPr>
            <a:r>
              <a:rPr lang="fa-IR" dirty="0" smtClean="0"/>
              <a:t>در سطح 6</a:t>
            </a:r>
            <a:r>
              <a:rPr lang="fa-IR" sz="1800" dirty="0" smtClean="0"/>
              <a:t>%                                   </a:t>
            </a:r>
            <a:r>
              <a:rPr lang="fa-IR" dirty="0" smtClean="0"/>
              <a:t>4.2142  0.0221 اختلاف</a:t>
            </a:r>
          </a:p>
          <a:p>
            <a:pPr marL="274320" indent="-274320" algn="r" rtl="1" fontAlgn="auto">
              <a:spcAft>
                <a:spcPts val="0"/>
              </a:spcAft>
              <a:buClr>
                <a:schemeClr val="accent3"/>
              </a:buClr>
              <a:buFont typeface="Wingdings 2"/>
              <a:buNone/>
              <a:defRPr/>
            </a:pPr>
            <a:r>
              <a:rPr lang="fa-IR" dirty="0" smtClean="0"/>
              <a:t>فاكتور محاسبه شده در مثال       4.1903                         0.1122 اختلاف</a:t>
            </a:r>
          </a:p>
          <a:p>
            <a:pPr marL="274320" indent="-274320" algn="r" rtl="1" fontAlgn="auto">
              <a:spcAft>
                <a:spcPts val="0"/>
              </a:spcAft>
              <a:buClr>
                <a:schemeClr val="accent3"/>
              </a:buClr>
              <a:buFont typeface="Wingdings 2"/>
              <a:buNone/>
              <a:defRPr/>
            </a:pPr>
            <a:r>
              <a:rPr lang="fa-IR" dirty="0" smtClean="0"/>
              <a:t>در سطح 7%                       4.1002</a:t>
            </a:r>
          </a:p>
          <a:p>
            <a:pPr marL="274320" indent="-274320" algn="r" rtl="1" fontAlgn="auto">
              <a:spcAft>
                <a:spcPts val="0"/>
              </a:spcAft>
              <a:buClr>
                <a:schemeClr val="accent3"/>
              </a:buClr>
              <a:buFont typeface="Wingdings 2"/>
              <a:buNone/>
              <a:defRPr/>
            </a:pPr>
            <a:r>
              <a:rPr lang="fa-IR" dirty="0" smtClean="0"/>
              <a:t>چون فاكتور محاسبه شده يعني 4.1903 به فاكتور سالواره در سطح 6% نزديكتر است ، مي توان نرخ 6% را بعنوان </a:t>
            </a:r>
            <a:r>
              <a:rPr lang="en-US" dirty="0" smtClean="0"/>
              <a:t>IRR </a:t>
            </a:r>
            <a:r>
              <a:rPr lang="fa-IR" dirty="0" smtClean="0"/>
              <a:t> انتخاب كرد . جهت بررسي دقيقتر به شرح ذيل عمل مي كنيم :  </a:t>
            </a:r>
            <a:r>
              <a:rPr lang="fa-IR" dirty="0" smtClean="0">
                <a:solidFill>
                  <a:srgbClr val="FF0000"/>
                </a:solidFill>
              </a:rPr>
              <a:t>6.2</a:t>
            </a:r>
            <a:r>
              <a:rPr lang="fa-IR" dirty="0" smtClean="0"/>
              <a:t>= 0.2%+ 6%                  0.2% = 0.1122÷0.0221</a:t>
            </a:r>
          </a:p>
          <a:p>
            <a:pPr marL="274320" indent="-274320" algn="r" rtl="1" fontAlgn="auto">
              <a:spcAft>
                <a:spcPts val="0"/>
              </a:spcAft>
              <a:buClr>
                <a:schemeClr val="accent3"/>
              </a:buClr>
              <a:buFont typeface="Wingdings 2"/>
              <a:buNone/>
              <a:defRPr/>
            </a:pPr>
            <a:endParaRPr lang="fa-IR" dirty="0" smtClean="0"/>
          </a:p>
          <a:p>
            <a:pPr marL="274320" indent="-274320" algn="r" rtl="1" fontAlgn="auto">
              <a:spcAft>
                <a:spcPts val="0"/>
              </a:spcAft>
              <a:buClr>
                <a:schemeClr val="accent3"/>
              </a:buClr>
              <a:buFont typeface="Wingdings 2"/>
              <a:buChar char=""/>
              <a:defRPr/>
            </a:pPr>
            <a:endParaRPr lang="en-US" dirty="0"/>
          </a:p>
        </p:txBody>
      </p:sp>
      <p:sp>
        <p:nvSpPr>
          <p:cNvPr id="4" name="Left Brace 3"/>
          <p:cNvSpPr/>
          <p:nvPr/>
        </p:nvSpPr>
        <p:spPr>
          <a:xfrm>
            <a:off x="4495800" y="4191000"/>
            <a:ext cx="304800" cy="5334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5" name="Left Brace 4"/>
          <p:cNvSpPr/>
          <p:nvPr/>
        </p:nvSpPr>
        <p:spPr>
          <a:xfrm>
            <a:off x="2743200" y="4114800"/>
            <a:ext cx="152400" cy="10668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r>
              <a:rPr lang="fa-IR" dirty="0"/>
              <a:t>    </a:t>
            </a:r>
            <a:endParaRPr lang="en-US" dirty="0"/>
          </a:p>
        </p:txBody>
      </p:sp>
      <p:cxnSp>
        <p:nvCxnSpPr>
          <p:cNvPr id="7" name="Straight Connector 6"/>
          <p:cNvCxnSpPr/>
          <p:nvPr/>
        </p:nvCxnSpPr>
        <p:spPr>
          <a:xfrm rot="10800000">
            <a:off x="7391400" y="4113213"/>
            <a:ext cx="9144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4343400" y="4189413"/>
            <a:ext cx="1371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11" name="Right Arrow 10"/>
          <p:cNvSpPr/>
          <p:nvPr/>
        </p:nvSpPr>
        <p:spPr>
          <a:xfrm>
            <a:off x="3886200" y="57912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ransition spd="med">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31747" name="Content Placeholder 2"/>
          <p:cNvSpPr>
            <a:spLocks noGrp="1"/>
          </p:cNvSpPr>
          <p:nvPr>
            <p:ph idx="1"/>
          </p:nvPr>
        </p:nvSpPr>
        <p:spPr/>
        <p:txBody>
          <a:bodyPr/>
          <a:lstStyle/>
          <a:p>
            <a:pPr algn="just" rtl="1"/>
            <a:r>
              <a:rPr lang="fa-IR" dirty="0" smtClean="0">
                <a:ea typeface="Majalla UI"/>
              </a:rPr>
              <a:t>گردش وجوه نقدي نامساوي</a:t>
            </a:r>
          </a:p>
          <a:p>
            <a:pPr algn="just" rtl="1">
              <a:buFont typeface="Wingdings 2" pitchFamily="18" charset="2"/>
              <a:buNone/>
            </a:pPr>
            <a:r>
              <a:rPr lang="fa-IR" dirty="0" smtClean="0">
                <a:ea typeface="Majalla UI"/>
              </a:rPr>
              <a:t>مثال : مي خواهيم نرخ بازده داخلي مثال قبل را در صورتي كه مبالغ صرفه جويي به شرح ذيل باشد ، حساب كنيم :</a:t>
            </a:r>
          </a:p>
          <a:p>
            <a:pPr algn="just" rtl="1">
              <a:buFont typeface="Wingdings 2" pitchFamily="18" charset="2"/>
              <a:buNone/>
            </a:pPr>
            <a:r>
              <a:rPr lang="fa-IR" dirty="0" smtClean="0">
                <a:ea typeface="Majalla UI"/>
              </a:rPr>
              <a:t>سال                مبالغ صرفه جويي</a:t>
            </a:r>
          </a:p>
          <a:p>
            <a:pPr algn="just" rtl="1">
              <a:buFont typeface="Wingdings 2" pitchFamily="18" charset="2"/>
              <a:buNone/>
            </a:pPr>
            <a:r>
              <a:rPr lang="fa-IR" dirty="0" smtClean="0">
                <a:ea typeface="Majalla UI"/>
              </a:rPr>
              <a:t>1                       1.800.000         </a:t>
            </a:r>
          </a:p>
          <a:p>
            <a:pPr algn="just" rtl="1">
              <a:buFont typeface="Wingdings 2" pitchFamily="18" charset="2"/>
              <a:buNone/>
            </a:pPr>
            <a:r>
              <a:rPr lang="fa-IR" dirty="0" smtClean="0">
                <a:ea typeface="Majalla UI"/>
              </a:rPr>
              <a:t>2		</a:t>
            </a:r>
            <a:r>
              <a:rPr lang="fa-IR" dirty="0" smtClean="0">
                <a:ea typeface="Majalla UI"/>
              </a:rPr>
              <a:t>       1.200.000</a:t>
            </a:r>
            <a:endParaRPr lang="fa-IR" dirty="0" smtClean="0">
              <a:ea typeface="Majalla UI"/>
            </a:endParaRPr>
          </a:p>
          <a:p>
            <a:pPr algn="just" rtl="1">
              <a:buFont typeface="Wingdings 2" pitchFamily="18" charset="2"/>
              <a:buNone/>
            </a:pPr>
            <a:r>
              <a:rPr lang="fa-IR" dirty="0" smtClean="0">
                <a:ea typeface="Majalla UI"/>
              </a:rPr>
              <a:t>3                       1.000.000             </a:t>
            </a:r>
          </a:p>
          <a:p>
            <a:pPr algn="just" rtl="1">
              <a:buFont typeface="Wingdings 2" pitchFamily="18" charset="2"/>
              <a:buNone/>
            </a:pPr>
            <a:r>
              <a:rPr lang="fa-IR" dirty="0" smtClean="0">
                <a:ea typeface="Majalla UI"/>
              </a:rPr>
              <a:t>4                        500.000  </a:t>
            </a:r>
          </a:p>
          <a:p>
            <a:pPr algn="just" rtl="1">
              <a:buFont typeface="Wingdings 2" pitchFamily="18" charset="2"/>
              <a:buNone/>
            </a:pPr>
            <a:r>
              <a:rPr lang="fa-IR" dirty="0" smtClean="0">
                <a:ea typeface="Majalla UI"/>
              </a:rPr>
              <a:t>5                        500.000</a:t>
            </a:r>
          </a:p>
        </p:txBody>
      </p:sp>
    </p:spTree>
  </p:cSld>
  <p:clrMapOvr>
    <a:masterClrMapping/>
  </p:clrMapOvr>
  <p:transition spd="med">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sz="2800" dirty="0" smtClean="0"/>
              <a:t>براي بدست آوردن </a:t>
            </a:r>
            <a:r>
              <a:rPr lang="en-US" sz="2800" dirty="0" smtClean="0"/>
              <a:t>IRR </a:t>
            </a:r>
            <a:r>
              <a:rPr lang="fa-IR" sz="2800" dirty="0" smtClean="0"/>
              <a:t>مثال مذكور بدليل جريانهاي نقد نامساوي نمي توان براحتي مثال قبل از جدول ارزش فعلي اقساط مساوي استفاده كرد بلكه ناچاريم از روش آزمون و خطا يا از كامپيوتر جهت سرعت كاراستفاده كنيم .</a:t>
            </a:r>
          </a:p>
          <a:p>
            <a:pPr marL="274320" indent="-274320" algn="r" rtl="1" fontAlgn="auto">
              <a:spcAft>
                <a:spcPts val="0"/>
              </a:spcAft>
              <a:buClr>
                <a:schemeClr val="accent3"/>
              </a:buClr>
              <a:buFont typeface="Wingdings 2"/>
              <a:buChar char=""/>
              <a:defRPr/>
            </a:pPr>
            <a:r>
              <a:rPr lang="fa-IR" sz="2800" dirty="0" smtClean="0"/>
              <a:t>چنانچه از روش آزمون و خطا استفاده كنيم ، لازم است ابتدا نرخ بهره متناسبي انتخاب و برمبناي آن ارزش فعلي جريانهاي وجوه نقد را محاسبه كنيم ، اگر اين ارزش فعلي بيش از مخارج پروژه باشد نشان دهنده اين است كه نرخ اعمال شده كمتر از </a:t>
            </a:r>
            <a:r>
              <a:rPr lang="en-US" sz="2800" dirty="0" smtClean="0"/>
              <a:t>IRR</a:t>
            </a:r>
            <a:r>
              <a:rPr lang="fa-IR" sz="2800" dirty="0" smtClean="0"/>
              <a:t> است . در اينصورت مجددا نرخ بالاتري انتخاب مي گردد و بر مبناي آن ارزش فعلي جريانهاي نقد را مجدداً محاسبه مي كنيم . اين كار آنقدر ادامه پيدا مي كند تا به </a:t>
            </a:r>
            <a:r>
              <a:rPr lang="en-US" sz="2800" dirty="0" smtClean="0"/>
              <a:t>IRR </a:t>
            </a:r>
            <a:r>
              <a:rPr lang="fa-IR" sz="2800" dirty="0" smtClean="0"/>
              <a:t> برسيم .</a:t>
            </a:r>
            <a:endParaRPr lang="en-US" sz="2800" dirty="0"/>
          </a:p>
        </p:txBody>
      </p:sp>
    </p:spTree>
  </p:cSld>
  <p:clrMapOvr>
    <a:masterClrMapping/>
  </p:clrMapOvr>
  <p:transition spd="med">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5" name="Content Placeholder 4"/>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Char char=""/>
              <a:defRPr/>
            </a:pPr>
            <a:r>
              <a:rPr lang="fa-IR" dirty="0" smtClean="0"/>
              <a:t>ادامه مثال </a:t>
            </a:r>
          </a:p>
          <a:p>
            <a:pPr marL="274320" indent="-274320" algn="r" rtl="1" fontAlgn="auto">
              <a:spcAft>
                <a:spcPts val="0"/>
              </a:spcAft>
              <a:buClr>
                <a:schemeClr val="accent3"/>
              </a:buClr>
              <a:buFont typeface="Wingdings 2"/>
              <a:buNone/>
              <a:defRPr/>
            </a:pPr>
            <a:r>
              <a:rPr lang="fa-IR" dirty="0" smtClean="0"/>
              <a:t>تقريب 1:   16%</a:t>
            </a:r>
          </a:p>
          <a:p>
            <a:pPr marL="274320" indent="-274320" algn="r" rtl="1" fontAlgn="auto">
              <a:spcAft>
                <a:spcPts val="0"/>
              </a:spcAft>
              <a:buClr>
                <a:schemeClr val="accent3"/>
              </a:buClr>
              <a:buFont typeface="Wingdings 2"/>
              <a:buNone/>
              <a:defRPr/>
            </a:pPr>
            <a:r>
              <a:rPr lang="fa-IR" sz="2200" dirty="0" smtClean="0"/>
              <a:t> سال     فاكتور تنزيل بر مبناي 16%    صرفه جويي نقد    ارزش فعلي صرفه جوييها</a:t>
            </a:r>
          </a:p>
          <a:p>
            <a:pPr marL="274320" indent="-274320" algn="just" rtl="1" fontAlgn="auto">
              <a:spcAft>
                <a:spcPts val="0"/>
              </a:spcAft>
              <a:buClr>
                <a:schemeClr val="accent3"/>
              </a:buClr>
              <a:buFont typeface="Wingdings 2"/>
              <a:buNone/>
              <a:defRPr/>
            </a:pPr>
            <a:r>
              <a:rPr lang="fa-IR" sz="2200" dirty="0" smtClean="0"/>
              <a:t>  1                     0.8621                1800000           1551800</a:t>
            </a:r>
          </a:p>
          <a:p>
            <a:pPr marL="274320" indent="-274320" algn="just" rtl="1" fontAlgn="auto">
              <a:spcAft>
                <a:spcPts val="0"/>
              </a:spcAft>
              <a:buClr>
                <a:schemeClr val="accent3"/>
              </a:buClr>
              <a:buFont typeface="Wingdings 2"/>
              <a:buNone/>
              <a:defRPr/>
            </a:pPr>
            <a:r>
              <a:rPr lang="fa-IR" sz="2200" dirty="0" smtClean="0"/>
              <a:t>  2                     0.7432                1200000           891800</a:t>
            </a:r>
          </a:p>
          <a:p>
            <a:pPr marL="274320" indent="-274320" algn="just" rtl="1" fontAlgn="auto">
              <a:spcAft>
                <a:spcPts val="0"/>
              </a:spcAft>
              <a:buClr>
                <a:schemeClr val="accent3"/>
              </a:buClr>
              <a:buFont typeface="Wingdings 2"/>
              <a:buNone/>
              <a:defRPr/>
            </a:pPr>
            <a:r>
              <a:rPr lang="fa-IR" sz="2200" dirty="0" smtClean="0"/>
              <a:t>  3                     0.6407                1000000           640700</a:t>
            </a:r>
          </a:p>
          <a:p>
            <a:pPr marL="274320" indent="-274320" algn="just" rtl="1" fontAlgn="auto">
              <a:spcAft>
                <a:spcPts val="0"/>
              </a:spcAft>
              <a:buClr>
                <a:schemeClr val="accent3"/>
              </a:buClr>
              <a:buFont typeface="Wingdings 2"/>
              <a:buNone/>
              <a:defRPr/>
            </a:pPr>
            <a:r>
              <a:rPr lang="fa-IR" sz="2200" dirty="0" smtClean="0"/>
              <a:t>  4                     0.5523                  500000           276200</a:t>
            </a:r>
          </a:p>
          <a:p>
            <a:pPr marL="274320" indent="-274320" algn="just" rtl="1" fontAlgn="auto">
              <a:spcAft>
                <a:spcPts val="0"/>
              </a:spcAft>
              <a:buClr>
                <a:schemeClr val="accent3"/>
              </a:buClr>
              <a:buFont typeface="Wingdings 2"/>
              <a:buNone/>
              <a:defRPr/>
            </a:pPr>
            <a:r>
              <a:rPr lang="fa-IR" sz="2200" dirty="0" smtClean="0"/>
              <a:t>  5                     0.4761                  500000           238100</a:t>
            </a:r>
          </a:p>
          <a:p>
            <a:pPr marL="274320" indent="-274320" algn="just" rtl="1" fontAlgn="auto">
              <a:spcAft>
                <a:spcPts val="0"/>
              </a:spcAft>
              <a:buClr>
                <a:schemeClr val="accent3"/>
              </a:buClr>
              <a:buFont typeface="Wingdings 2"/>
              <a:buNone/>
              <a:defRPr/>
            </a:pPr>
            <a:r>
              <a:rPr lang="fa-IR" sz="2200" dirty="0" smtClean="0"/>
              <a:t>   ارزش فعلي صرفه جويي هاي نقد پنج ساله                      3598600</a:t>
            </a:r>
          </a:p>
          <a:p>
            <a:pPr marL="274320" indent="-274320" algn="just" rtl="1" fontAlgn="auto">
              <a:spcAft>
                <a:spcPts val="0"/>
              </a:spcAft>
              <a:buClr>
                <a:schemeClr val="accent3"/>
              </a:buClr>
              <a:buFont typeface="Wingdings 2"/>
              <a:buNone/>
              <a:defRPr/>
            </a:pPr>
            <a:r>
              <a:rPr lang="fa-IR" sz="2200" dirty="0" smtClean="0"/>
              <a:t>مخارج پروژه			      		    3352200</a:t>
            </a:r>
          </a:p>
          <a:p>
            <a:pPr marL="274320" indent="-274320" algn="just" rtl="1" fontAlgn="auto">
              <a:spcAft>
                <a:spcPts val="0"/>
              </a:spcAft>
              <a:buClr>
                <a:schemeClr val="accent3"/>
              </a:buClr>
              <a:buFont typeface="Wingdings 2"/>
              <a:buNone/>
              <a:defRPr/>
            </a:pPr>
            <a:r>
              <a:rPr lang="fa-IR" sz="2200" dirty="0" smtClean="0"/>
              <a:t>اختلاف                                                                    246400</a:t>
            </a:r>
            <a:endParaRPr lang="en-US" sz="2200" dirty="0"/>
          </a:p>
        </p:txBody>
      </p:sp>
      <p:cxnSp>
        <p:nvCxnSpPr>
          <p:cNvPr id="7" name="Straight Connector 6"/>
          <p:cNvCxnSpPr/>
          <p:nvPr/>
        </p:nvCxnSpPr>
        <p:spPr>
          <a:xfrm rot="10800000">
            <a:off x="1676400" y="5029200"/>
            <a:ext cx="1143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600200" y="5791200"/>
            <a:ext cx="1219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3798" name="TextBox 18"/>
          <p:cNvSpPr txBox="1">
            <a:spLocks noChangeArrowheads="1"/>
          </p:cNvSpPr>
          <p:nvPr/>
        </p:nvSpPr>
        <p:spPr bwMode="auto">
          <a:xfrm>
            <a:off x="6781800" y="3516313"/>
            <a:ext cx="990600" cy="369887"/>
          </a:xfrm>
          <a:prstGeom prst="rect">
            <a:avLst/>
          </a:prstGeom>
          <a:noFill/>
          <a:ln w="9525">
            <a:noFill/>
            <a:miter lim="800000"/>
            <a:headEnd/>
            <a:tailEnd/>
          </a:ln>
        </p:spPr>
        <p:txBody>
          <a:bodyPr>
            <a:spAutoFit/>
          </a:bodyPr>
          <a:lstStyle/>
          <a:p>
            <a:r>
              <a:rPr lang="fa-IR">
                <a:latin typeface="Constantia" pitchFamily="18" charset="0"/>
                <a:ea typeface="Majalla UI"/>
                <a:cs typeface="Majalla UI"/>
              </a:rPr>
              <a:t>(1.16)/1</a:t>
            </a:r>
          </a:p>
        </p:txBody>
      </p:sp>
      <p:sp>
        <p:nvSpPr>
          <p:cNvPr id="33799" name="TextBox 20"/>
          <p:cNvSpPr txBox="1">
            <a:spLocks noChangeArrowheads="1"/>
          </p:cNvSpPr>
          <p:nvPr/>
        </p:nvSpPr>
        <p:spPr bwMode="auto">
          <a:xfrm>
            <a:off x="7467600" y="3363913"/>
            <a:ext cx="228600" cy="369887"/>
          </a:xfrm>
          <a:prstGeom prst="rect">
            <a:avLst/>
          </a:prstGeom>
          <a:noFill/>
          <a:ln w="9525">
            <a:noFill/>
            <a:miter lim="800000"/>
            <a:headEnd/>
            <a:tailEnd/>
          </a:ln>
        </p:spPr>
        <p:txBody>
          <a:bodyPr>
            <a:spAutoFit/>
          </a:bodyPr>
          <a:lstStyle/>
          <a:p>
            <a:r>
              <a:rPr lang="fa-IR">
                <a:latin typeface="Constantia" pitchFamily="18" charset="0"/>
                <a:ea typeface="Majalla UI"/>
                <a:cs typeface="Majalla UI"/>
              </a:rPr>
              <a:t>2</a:t>
            </a:r>
            <a:endParaRPr lang="en-US">
              <a:latin typeface="Constantia" pitchFamily="18" charset="0"/>
            </a:endParaRPr>
          </a:p>
        </p:txBody>
      </p:sp>
    </p:spTree>
  </p:cSld>
  <p:clrMapOvr>
    <a:masterClrMapping/>
  </p:clrMapOvr>
  <p:transition spd="med">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3" name="Content Placeholder 2"/>
          <p:cNvSpPr>
            <a:spLocks noGrp="1"/>
          </p:cNvSpPr>
          <p:nvPr>
            <p:ph idx="1"/>
          </p:nvPr>
        </p:nvSpPr>
        <p:spPr/>
        <p:txBody>
          <a:bodyPr>
            <a:normAutofit lnSpcReduction="10000"/>
          </a:bodyPr>
          <a:lstStyle/>
          <a:p>
            <a:pPr marL="274320" indent="-274320" algn="r" rtl="1" fontAlgn="auto">
              <a:spcAft>
                <a:spcPts val="0"/>
              </a:spcAft>
              <a:buClr>
                <a:schemeClr val="accent3"/>
              </a:buClr>
              <a:buFont typeface="Wingdings 2"/>
              <a:buChar char=""/>
              <a:defRPr/>
            </a:pPr>
            <a:r>
              <a:rPr lang="fa-IR" sz="2800" dirty="0" smtClean="0"/>
              <a:t>ادامه مثال</a:t>
            </a:r>
          </a:p>
          <a:p>
            <a:pPr marL="274320" indent="-274320" algn="r" rtl="1" fontAlgn="auto">
              <a:spcAft>
                <a:spcPts val="0"/>
              </a:spcAft>
              <a:buClr>
                <a:schemeClr val="accent3"/>
              </a:buClr>
              <a:buFont typeface="Wingdings 2"/>
              <a:buNone/>
              <a:defRPr/>
            </a:pPr>
            <a:r>
              <a:rPr lang="fa-IR" sz="2800" dirty="0" smtClean="0"/>
              <a:t> ملاحظه مي شود كه ارزش فعلي بدست آمده بيش از مخارج پروژه است لذا نرخ داخلي پروژه بايد بيش از 16% باشد . حال نرخ 22 درصد انتخاب مي شود :</a:t>
            </a:r>
          </a:p>
          <a:p>
            <a:pPr marL="274320" indent="-274320" algn="r" rtl="1" fontAlgn="auto">
              <a:spcAft>
                <a:spcPts val="0"/>
              </a:spcAft>
              <a:buClr>
                <a:schemeClr val="accent3"/>
              </a:buClr>
              <a:buFont typeface="Wingdings 2"/>
              <a:buNone/>
              <a:defRPr/>
            </a:pPr>
            <a:r>
              <a:rPr lang="fa-IR" sz="2800" dirty="0" smtClean="0"/>
              <a:t> ارزش فعلي صرفه جويهاي نقد 5 ساله                        </a:t>
            </a:r>
            <a:r>
              <a:rPr lang="fa-IR" sz="2800" dirty="0" smtClean="0"/>
              <a:t>                                             </a:t>
            </a:r>
            <a:r>
              <a:rPr lang="fa-IR" sz="2800" dirty="0" smtClean="0"/>
              <a:t>3243200</a:t>
            </a:r>
          </a:p>
          <a:p>
            <a:pPr marL="274320" indent="-274320" algn="r" rtl="1" fontAlgn="auto">
              <a:spcAft>
                <a:spcPts val="0"/>
              </a:spcAft>
              <a:buClr>
                <a:schemeClr val="accent3"/>
              </a:buClr>
              <a:buFont typeface="Wingdings 2"/>
              <a:buNone/>
              <a:defRPr/>
            </a:pPr>
            <a:r>
              <a:rPr lang="fa-IR" sz="2800" dirty="0" smtClean="0"/>
              <a:t> مخارج پروژه                                                     </a:t>
            </a:r>
            <a:r>
              <a:rPr lang="fa-IR" sz="2800" dirty="0" smtClean="0"/>
              <a:t>                                                        3352200</a:t>
            </a:r>
            <a:endParaRPr lang="fa-IR" sz="2800" dirty="0" smtClean="0"/>
          </a:p>
          <a:p>
            <a:pPr marL="274320" indent="-274320" algn="r" rtl="1" fontAlgn="auto">
              <a:spcAft>
                <a:spcPts val="0"/>
              </a:spcAft>
              <a:buClr>
                <a:schemeClr val="accent3"/>
              </a:buClr>
              <a:buFont typeface="Wingdings 2"/>
              <a:buNone/>
              <a:defRPr/>
            </a:pPr>
            <a:r>
              <a:rPr lang="fa-IR" sz="2800" dirty="0" smtClean="0"/>
              <a:t>اختلاف                                                             </a:t>
            </a:r>
            <a:r>
              <a:rPr lang="fa-IR" sz="2800" dirty="0" smtClean="0"/>
              <a:t>                                                        </a:t>
            </a:r>
            <a:r>
              <a:rPr lang="fa-IR" sz="2800" dirty="0" smtClean="0"/>
              <a:t>( 109000)</a:t>
            </a:r>
          </a:p>
          <a:p>
            <a:pPr marL="274320" indent="-274320" algn="r" rtl="1" fontAlgn="auto">
              <a:spcAft>
                <a:spcPts val="0"/>
              </a:spcAft>
              <a:buClr>
                <a:schemeClr val="accent3"/>
              </a:buClr>
              <a:buFont typeface="Wingdings 2"/>
              <a:buNone/>
              <a:defRPr/>
            </a:pPr>
            <a:r>
              <a:rPr lang="fa-IR" sz="2800" dirty="0" smtClean="0"/>
              <a:t>با نرخ 22 درصد فوق ارزش فعلي جريانهاي نقد كمتر از مخارج پروژه مي شود . بنابراين نرخ بازده داخلي بايد بين 16% و 22% قرار داشته باشد اما چون نرخ 22 درصد اختلاف مطلق كمتري دارد لذا نرخ بازده داخلي به آن نزديكتر است لذا  براي مرتبه سوم ، نرخ 20% انتخاب مي شود </a:t>
            </a:r>
            <a:r>
              <a:rPr lang="fa-IR" dirty="0" smtClean="0"/>
              <a:t>.</a:t>
            </a:r>
          </a:p>
          <a:p>
            <a:pPr marL="274320" indent="-274320" algn="r" rtl="1" fontAlgn="auto">
              <a:spcAft>
                <a:spcPts val="0"/>
              </a:spcAft>
              <a:buClr>
                <a:schemeClr val="accent3"/>
              </a:buClr>
              <a:buFont typeface="Wingdings 2"/>
              <a:buNone/>
              <a:defRPr/>
            </a:pPr>
            <a:endParaRPr lang="en-US" dirty="0"/>
          </a:p>
        </p:txBody>
      </p:sp>
      <p:cxnSp>
        <p:nvCxnSpPr>
          <p:cNvPr id="5" name="Straight Connector 4"/>
          <p:cNvCxnSpPr/>
          <p:nvPr/>
        </p:nvCxnSpPr>
        <p:spPr>
          <a:xfrm>
            <a:off x="762000" y="4648200"/>
            <a:ext cx="12192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ctr" rtl="1"/>
            <a:r>
              <a:rPr lang="fa-IR" smtClean="0"/>
              <a:t>نرخ بازده داخلی </a:t>
            </a:r>
            <a:r>
              <a:rPr lang="fi-FI" smtClean="0"/>
              <a:t>IRR</a:t>
            </a:r>
            <a:r>
              <a:rPr lang="en-US" smtClean="0"/>
              <a:t> :</a:t>
            </a:r>
          </a:p>
        </p:txBody>
      </p:sp>
      <p:sp>
        <p:nvSpPr>
          <p:cNvPr id="35843" name="Content Placeholder 2"/>
          <p:cNvSpPr>
            <a:spLocks noGrp="1"/>
          </p:cNvSpPr>
          <p:nvPr>
            <p:ph idx="1"/>
          </p:nvPr>
        </p:nvSpPr>
        <p:spPr/>
        <p:txBody>
          <a:bodyPr/>
          <a:lstStyle/>
          <a:p>
            <a:pPr algn="r" rtl="1"/>
            <a:r>
              <a:rPr lang="fa-IR" sz="2800" dirty="0" smtClean="0">
                <a:ea typeface="Majalla UI"/>
              </a:rPr>
              <a:t>ادامه مثال</a:t>
            </a:r>
          </a:p>
          <a:p>
            <a:pPr algn="just" rtl="1">
              <a:buFont typeface="Wingdings 2" pitchFamily="18" charset="2"/>
              <a:buNone/>
            </a:pPr>
            <a:r>
              <a:rPr lang="fa-IR" sz="2800" dirty="0" smtClean="0">
                <a:ea typeface="Majalla UI"/>
              </a:rPr>
              <a:t> بر اساس نرخ 20% اگر مراحل قبل را تكرار كنيم اختلاف بين ارزش فعلي جريانهاي نقد و مخارج پروژه به 1900 ريال مي رسد و چون ناچيز است بنابراين نرخ 20% را به عنوان </a:t>
            </a:r>
            <a:r>
              <a:rPr lang="en-US" sz="2800" dirty="0" smtClean="0"/>
              <a:t>IRR </a:t>
            </a:r>
            <a:r>
              <a:rPr lang="fa-IR" sz="2800" dirty="0" smtClean="0">
                <a:ea typeface="Majalla UI"/>
              </a:rPr>
              <a:t> در نظر مي گيريم .</a:t>
            </a:r>
          </a:p>
          <a:p>
            <a:pPr algn="just" rtl="1">
              <a:buFont typeface="Wingdings 2" pitchFamily="18" charset="2"/>
              <a:buNone/>
            </a:pPr>
            <a:r>
              <a:rPr lang="fa-IR" sz="2800" dirty="0" smtClean="0">
                <a:ea typeface="Majalla UI"/>
              </a:rPr>
              <a:t> - ملاحظه مي شود كه مراحل مذكور مشكل و زمان بر مي باشد . </a:t>
            </a:r>
          </a:p>
          <a:p>
            <a:pPr algn="just" rtl="1">
              <a:buFont typeface="Wingdings 2" pitchFamily="18" charset="2"/>
              <a:buNone/>
            </a:pPr>
            <a:r>
              <a:rPr lang="fa-IR" sz="2800" dirty="0" smtClean="0">
                <a:ea typeface="Majalla UI"/>
              </a:rPr>
              <a:t>این روش نسبتا دقیقی می باشد لیکن محاسبه آن زمانبر و مشکل می باشد ضمن آنکه در طرحهایی که از نظر حجم سرمایه گذاری متفاوت می باشند ناموفق است .  </a:t>
            </a:r>
          </a:p>
          <a:p>
            <a:pPr algn="just" rtl="1">
              <a:buFont typeface="Wingdings 2" pitchFamily="18" charset="2"/>
              <a:buNone/>
            </a:pPr>
            <a:endParaRPr lang="en-US" dirty="0" smtClean="0"/>
          </a:p>
        </p:txBody>
      </p:sp>
    </p:spTree>
  </p:cSld>
  <p:clrMapOvr>
    <a:masterClrMapping/>
  </p:clrMapOvr>
  <p:transition spd="med">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gn="ctr" rtl="1"/>
            <a:r>
              <a:rPr lang="fa-IR" dirty="0" smtClean="0"/>
              <a:t>مقايسه روش </a:t>
            </a:r>
            <a:r>
              <a:rPr lang="en-US" dirty="0" smtClean="0"/>
              <a:t>IRR</a:t>
            </a:r>
            <a:r>
              <a:rPr lang="fa-IR" dirty="0" smtClean="0"/>
              <a:t> با </a:t>
            </a:r>
            <a:r>
              <a:rPr lang="en-US" dirty="0" smtClean="0"/>
              <a:t>NPV</a:t>
            </a: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sz="2800" dirty="0" smtClean="0"/>
              <a:t>اگرچه  در اغلب موارد نتیجه ارزیابی پروژه های سرمایه گذاری در دو روش بالا یکسان است اما در شرایطی خاص ، این روشها می توانند متفاوت باشند :</a:t>
            </a:r>
          </a:p>
          <a:p>
            <a:pPr marL="274320" indent="-274320" algn="r" rtl="1" fontAlgn="auto">
              <a:spcAft>
                <a:spcPts val="0"/>
              </a:spcAft>
              <a:buClr>
                <a:schemeClr val="accent3"/>
              </a:buClr>
              <a:buFont typeface="Wingdings 2"/>
              <a:buChar char=""/>
              <a:defRPr/>
            </a:pPr>
            <a:r>
              <a:rPr lang="fa-IR" sz="2800" dirty="0" smtClean="0"/>
              <a:t>1- زمان بندی متفاوت گردش نقدی پروژه ها</a:t>
            </a:r>
          </a:p>
          <a:p>
            <a:pPr marL="274320" indent="-274320" algn="r" rtl="1" fontAlgn="auto">
              <a:spcAft>
                <a:spcPts val="0"/>
              </a:spcAft>
              <a:buClr>
                <a:schemeClr val="accent3"/>
              </a:buClr>
              <a:buFont typeface="Wingdings 2"/>
              <a:buChar char=""/>
              <a:defRPr/>
            </a:pPr>
            <a:r>
              <a:rPr lang="fa-IR" sz="2800" dirty="0" smtClean="0"/>
              <a:t>2- تفاوت مبالغ سرمایه گذاری اولیه پروژه ها</a:t>
            </a:r>
          </a:p>
          <a:p>
            <a:pPr marL="274320" indent="-274320" algn="r" rtl="1" fontAlgn="auto">
              <a:spcAft>
                <a:spcPts val="0"/>
              </a:spcAft>
              <a:buClr>
                <a:schemeClr val="accent3"/>
              </a:buClr>
              <a:buFont typeface="Wingdings 2"/>
              <a:buChar char=""/>
              <a:defRPr/>
            </a:pPr>
            <a:r>
              <a:rPr lang="fa-IR" sz="2800" dirty="0" smtClean="0"/>
              <a:t>3- تفاوت عمر پروژه ها </a:t>
            </a:r>
          </a:p>
          <a:p>
            <a:pPr marL="274320" indent="-274320" algn="r" rtl="1" fontAlgn="auto">
              <a:spcAft>
                <a:spcPts val="0"/>
              </a:spcAft>
              <a:buClr>
                <a:schemeClr val="accent3"/>
              </a:buClr>
              <a:buFont typeface="Wingdings 2"/>
              <a:buChar char=""/>
              <a:defRPr/>
            </a:pPr>
            <a:r>
              <a:rPr lang="fa-IR" sz="2800" dirty="0" smtClean="0"/>
              <a:t>4- در روش </a:t>
            </a:r>
            <a:r>
              <a:rPr lang="fi-FI" sz="2800" dirty="0" smtClean="0"/>
              <a:t>IRR</a:t>
            </a:r>
            <a:r>
              <a:rPr lang="en-US" sz="2800" dirty="0" smtClean="0"/>
              <a:t> </a:t>
            </a:r>
            <a:r>
              <a:rPr lang="fa-IR" sz="2800" dirty="0" smtClean="0"/>
              <a:t> فرض بر اینست که وجوه نقد حاصل از اجرای پروژه های سرمایه گذاری مجددا با نرخ بازده داخلی سرمایه گذاری می شود . در حالی که در روش </a:t>
            </a:r>
            <a:r>
              <a:rPr lang="fi-FI" sz="2800" dirty="0" smtClean="0"/>
              <a:t>NPV</a:t>
            </a:r>
            <a:r>
              <a:rPr lang="en-US" sz="2800" dirty="0" smtClean="0"/>
              <a:t> </a:t>
            </a:r>
            <a:r>
              <a:rPr lang="fa-IR" sz="2800" dirty="0" smtClean="0"/>
              <a:t> فرض بر اینست که وجوه نقد حاصل از اجرای پروژه مجدداً با نرخ بازده مورد انتظار (هزینه تامین مالی ) سرمایه گذاری می شود . </a:t>
            </a:r>
          </a:p>
          <a:p>
            <a:pPr marL="274320" indent="-274320" algn="r" rtl="1" fontAlgn="auto">
              <a:spcAft>
                <a:spcPts val="0"/>
              </a:spcAft>
              <a:buClr>
                <a:schemeClr val="accent3"/>
              </a:buClr>
              <a:buFont typeface="Wingdings 2"/>
              <a:buChar char=""/>
              <a:defRPr/>
            </a:pPr>
            <a:endParaRPr lang="en-US" dirty="0"/>
          </a:p>
        </p:txBody>
      </p:sp>
    </p:spTree>
  </p:cSld>
  <p:clrMapOvr>
    <a:masterClrMapping/>
  </p:clrMapOvr>
  <p:transition spd="med">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p:txBody>
          <a:bodyPr/>
          <a:lstStyle/>
          <a:p>
            <a:pPr algn="r" rtl="1"/>
            <a:r>
              <a:rPr lang="fa-IR" sz="2800" dirty="0" smtClean="0">
                <a:ea typeface="Majalla UI"/>
              </a:rPr>
              <a:t>به منظور تسهیل تجزیه و تحلیل ارزیابی پروژه ها بر مبنای مقیاسی مشابه ، می توان از شاخص سود آورری استفاده کرد .</a:t>
            </a:r>
          </a:p>
          <a:p>
            <a:pPr algn="r" rtl="1">
              <a:buFont typeface="Arial" pitchFamily="34" charset="0"/>
              <a:buChar char="•"/>
            </a:pPr>
            <a:r>
              <a:rPr lang="fa-IR" sz="2800" dirty="0" smtClean="0">
                <a:ea typeface="Majalla UI"/>
              </a:rPr>
              <a:t> محاسبه آن از نسبت جمع ارزش فعلی جریانهای نقدی اتی طرح سرمایه گذاری به مبلغ سرمایه گذاری اولیه بدست می اید.</a:t>
            </a:r>
          </a:p>
          <a:p>
            <a:pPr algn="r" rtl="1">
              <a:buFont typeface="Arial" pitchFamily="34" charset="0"/>
              <a:buChar char="•"/>
            </a:pPr>
            <a:r>
              <a:rPr lang="fa-IR" sz="2800" dirty="0" smtClean="0">
                <a:ea typeface="Majalla UI"/>
              </a:rPr>
              <a:t>این شاخص به عنوان سنجشی جهت رتبه بندی طرحهای سرمایه گذاری پیشنهادی بکار می رود. چنانچه این شاخص در مورد طرح پیشنهادی بزرگتر از یک باشد طرح مورد قبول است مثلا اگر شاخص سودآوری طرحی معادل1/3 باشد معنای آن اینست که به ازای 1 ریال سرمایه گذاری، مبلغی معادل   1/3 ریال عایدی دارد.</a:t>
            </a:r>
          </a:p>
        </p:txBody>
      </p:sp>
      <p:sp>
        <p:nvSpPr>
          <p:cNvPr id="43011" name="Title 1"/>
          <p:cNvSpPr>
            <a:spLocks noGrp="1"/>
          </p:cNvSpPr>
          <p:nvPr>
            <p:ph type="title"/>
          </p:nvPr>
        </p:nvSpPr>
        <p:spPr/>
        <p:txBody>
          <a:bodyPr/>
          <a:lstStyle/>
          <a:p>
            <a:pPr algn="ctr" rtl="1"/>
            <a:r>
              <a:rPr lang="fa-IR" dirty="0" smtClean="0"/>
              <a:t>شاخص سودآوری</a:t>
            </a:r>
            <a:r>
              <a:rPr lang="en-US" dirty="0" smtClean="0"/>
              <a:t>PI</a:t>
            </a:r>
          </a:p>
        </p:txBody>
      </p:sp>
      <p:cxnSp>
        <p:nvCxnSpPr>
          <p:cNvPr id="6" name="Straight Connector 5"/>
          <p:cNvCxnSpPr/>
          <p:nvPr/>
        </p:nvCxnSpPr>
        <p:spPr>
          <a:xfrm>
            <a:off x="2819400" y="4494213"/>
            <a:ext cx="5638800" cy="1587"/>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algn="ctr" rtl="1"/>
            <a:r>
              <a:rPr lang="fa-IR" sz="4300" dirty="0" smtClean="0"/>
              <a:t> شاخص سود آوری </a:t>
            </a:r>
            <a:r>
              <a:rPr lang="fi-FI" sz="4300" dirty="0" smtClean="0"/>
              <a:t>Profitability Index  </a:t>
            </a:r>
            <a:r>
              <a:rPr lang="fa-IR" sz="4300" dirty="0" smtClean="0"/>
              <a:t> (</a:t>
            </a:r>
            <a:r>
              <a:rPr lang="fi-FI" sz="4300" dirty="0" smtClean="0"/>
              <a:t>PI</a:t>
            </a:r>
            <a:r>
              <a:rPr lang="fa-IR" sz="4300" dirty="0" smtClean="0"/>
              <a:t>)</a:t>
            </a:r>
          </a:p>
        </p:txBody>
      </p:sp>
      <p:sp>
        <p:nvSpPr>
          <p:cNvPr id="44035" name="Content Placeholder 2"/>
          <p:cNvSpPr>
            <a:spLocks noGrp="1"/>
          </p:cNvSpPr>
          <p:nvPr>
            <p:ph idx="1"/>
          </p:nvPr>
        </p:nvSpPr>
        <p:spPr/>
        <p:txBody>
          <a:bodyPr/>
          <a:lstStyle/>
          <a:p>
            <a:pPr algn="r" rtl="1"/>
            <a:r>
              <a:rPr lang="fa-IR" sz="2800" dirty="0" smtClean="0">
                <a:ea typeface="Majalla UI"/>
              </a:rPr>
              <a:t>مثال </a:t>
            </a:r>
          </a:p>
          <a:p>
            <a:pPr algn="r" rtl="1">
              <a:buFont typeface="Wingdings 2" pitchFamily="18" charset="2"/>
              <a:buNone/>
            </a:pPr>
            <a:r>
              <a:rPr lang="fa-IR" sz="2800" dirty="0" smtClean="0">
                <a:ea typeface="Majalla UI"/>
              </a:rPr>
              <a:t> دو پروژه سرمایه گذاری تحت بررسی ، گردش وجوه نقد زیر را در بردارد : (نرخ تنزیل 14%)</a:t>
            </a:r>
          </a:p>
          <a:p>
            <a:pPr algn="r" rtl="1">
              <a:buFont typeface="Wingdings 2" pitchFamily="18" charset="2"/>
              <a:buNone/>
            </a:pPr>
            <a:r>
              <a:rPr lang="fa-IR" sz="2800" dirty="0" smtClean="0">
                <a:ea typeface="Majalla UI"/>
              </a:rPr>
              <a:t>سال       </a:t>
            </a:r>
            <a:r>
              <a:rPr lang="fa-IR" sz="2800" dirty="0" smtClean="0">
                <a:ea typeface="Majalla UI"/>
              </a:rPr>
              <a:t>      </a:t>
            </a:r>
            <a:r>
              <a:rPr lang="fa-IR" sz="2800" dirty="0" smtClean="0">
                <a:ea typeface="Majalla UI"/>
              </a:rPr>
              <a:t>ماشین بزرگ           </a:t>
            </a:r>
            <a:r>
              <a:rPr lang="fa-IR" sz="2800" dirty="0" smtClean="0">
                <a:ea typeface="Majalla UI"/>
              </a:rPr>
              <a:t>     ماشین </a:t>
            </a:r>
            <a:r>
              <a:rPr lang="fa-IR" sz="2800" dirty="0" smtClean="0">
                <a:ea typeface="Majalla UI"/>
              </a:rPr>
              <a:t>کوچک</a:t>
            </a:r>
          </a:p>
          <a:p>
            <a:pPr algn="r" rtl="1">
              <a:buFont typeface="Wingdings 2" pitchFamily="18" charset="2"/>
              <a:buNone/>
            </a:pPr>
            <a:r>
              <a:rPr lang="fa-IR" sz="2800" dirty="0" smtClean="0">
                <a:ea typeface="Majalla UI"/>
              </a:rPr>
              <a:t>  0             2.500.000-             10.000.000-</a:t>
            </a:r>
          </a:p>
          <a:p>
            <a:pPr algn="r" rtl="1">
              <a:buFont typeface="Wingdings 2" pitchFamily="18" charset="2"/>
              <a:buNone/>
            </a:pPr>
            <a:r>
              <a:rPr lang="fa-IR" sz="2800" dirty="0" smtClean="0">
                <a:ea typeface="Majalla UI"/>
              </a:rPr>
              <a:t>  1             1.000.000                 4.000.000</a:t>
            </a:r>
          </a:p>
          <a:p>
            <a:pPr algn="r" rtl="1">
              <a:buFont typeface="Wingdings 2" pitchFamily="18" charset="2"/>
              <a:buNone/>
            </a:pPr>
            <a:r>
              <a:rPr lang="fa-IR" sz="2800" dirty="0" smtClean="0">
                <a:ea typeface="Majalla UI"/>
              </a:rPr>
              <a:t>  2             1.000.000                 4.000.000</a:t>
            </a:r>
          </a:p>
          <a:p>
            <a:pPr algn="r" rtl="1">
              <a:buFont typeface="Wingdings 2" pitchFamily="18" charset="2"/>
              <a:buNone/>
            </a:pPr>
            <a:r>
              <a:rPr lang="fa-IR" sz="2800" dirty="0" smtClean="0">
                <a:ea typeface="Majalla UI"/>
              </a:rPr>
              <a:t>  3             1.000.000                 4.000.000</a:t>
            </a:r>
          </a:p>
          <a:p>
            <a:pPr algn="r" rtl="1">
              <a:buFont typeface="Wingdings 2" pitchFamily="18" charset="2"/>
              <a:buNone/>
            </a:pPr>
            <a:r>
              <a:rPr lang="fa-IR" sz="2800" dirty="0" smtClean="0">
                <a:ea typeface="Majalla UI"/>
              </a:rPr>
              <a:t>  4             1.000.000                 4.000.000</a:t>
            </a:r>
          </a:p>
          <a:p>
            <a:pPr algn="r" rtl="1">
              <a:buFont typeface="Wingdings 2" pitchFamily="18" charset="2"/>
              <a:buNone/>
            </a:pPr>
            <a:endParaRPr lang="fa-IR" dirty="0" smtClean="0">
              <a:ea typeface="Majalla UI"/>
            </a:endParaRPr>
          </a:p>
          <a:p>
            <a:pPr algn="r" rtl="1">
              <a:buFont typeface="Wingdings 2" pitchFamily="18" charset="2"/>
              <a:buNone/>
            </a:pPr>
            <a:endParaRPr lang="fa-IR" dirty="0" smtClean="0">
              <a:ea typeface="Majalla UI"/>
            </a:endParaRPr>
          </a:p>
        </p:txBody>
      </p:sp>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fa-IR" dirty="0" smtClean="0"/>
              <a:t>ويژگيهاي بودجه بندي سرمايه اي</a:t>
            </a:r>
            <a:endParaRPr lang="en-US" dirty="0" smtClean="0"/>
          </a:p>
        </p:txBody>
      </p:sp>
      <p:sp>
        <p:nvSpPr>
          <p:cNvPr id="17411" name="Content Placeholder 2"/>
          <p:cNvSpPr>
            <a:spLocks noGrp="1"/>
          </p:cNvSpPr>
          <p:nvPr>
            <p:ph idx="1"/>
          </p:nvPr>
        </p:nvSpPr>
        <p:spPr/>
        <p:txBody>
          <a:bodyPr/>
          <a:lstStyle/>
          <a:p>
            <a:pPr algn="just" rtl="1"/>
            <a:r>
              <a:rPr lang="fa-IR" sz="3200" dirty="0" smtClean="0">
                <a:latin typeface="B Nazanin"/>
                <a:ea typeface="Majalla UI"/>
              </a:rPr>
              <a:t>اغلب پروژه هاي سرمايه اي تخصيص منابع عمده اي را ايجاب مي كنند .</a:t>
            </a:r>
          </a:p>
          <a:p>
            <a:pPr algn="just" rtl="1"/>
            <a:r>
              <a:rPr lang="fa-IR" sz="3200" dirty="0" smtClean="0">
                <a:latin typeface="B Nazanin"/>
                <a:ea typeface="Majalla UI"/>
              </a:rPr>
              <a:t>تصميمات بودجه بندي سرمايه اي معمولاً موجب ايجاد تعهدات بلندمدت مي شود زيرا پروژه هاي مورد بررسي اغلب عمر مفيدي بيش از يكسال دارد.</a:t>
            </a:r>
          </a:p>
          <a:p>
            <a:pPr algn="just" rtl="1"/>
            <a:r>
              <a:rPr lang="fa-IR" sz="3200" dirty="0" smtClean="0">
                <a:latin typeface="B Nazanin"/>
                <a:ea typeface="Majalla UI"/>
              </a:rPr>
              <a:t>تصميمات بودجه بندي سرمايه اي ، بر تصميم گيري هاي كلي تري در مورد هدفها و سياستهاي بلند مدت واحد تجاري – توليدي مبتني است . </a:t>
            </a:r>
            <a:endParaRPr lang="en-US" sz="3200" dirty="0" smtClean="0">
              <a:latin typeface="B Nazanin"/>
              <a:ea typeface="Majalla UI"/>
            </a:endParaRPr>
          </a:p>
          <a:p>
            <a:pPr algn="just" rtl="1"/>
            <a:r>
              <a:rPr lang="fa-IR" sz="3200" dirty="0" smtClean="0">
                <a:latin typeface="B Nazanin"/>
              </a:rPr>
              <a:t>از دیدگاه مدیریت مالی، هدف از بودجه بندی سرمایه ای عبارت است از گزینش  آن دسته از طرحهای سرمایه گذاری که انتظار می رود با اجرای آنها، ثروت صاحبان سهام به حداکثر برسد.</a:t>
            </a:r>
            <a:endParaRPr lang="en-US" sz="3200" dirty="0" smtClean="0">
              <a:latin typeface="B Nazanin"/>
            </a:endParaRPr>
          </a:p>
        </p:txBody>
      </p:sp>
    </p:spTree>
  </p:cSld>
  <p:clrMapOvr>
    <a:masterClrMapping/>
  </p:clrMapOvr>
  <p:transition spd="med">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algn="ctr" rtl="1"/>
            <a:r>
              <a:rPr lang="fa-IR" sz="4400" smtClean="0"/>
              <a:t>شاخص سود آوری </a:t>
            </a:r>
            <a:r>
              <a:rPr lang="fi-FI" sz="4400" smtClean="0"/>
              <a:t>Profitability Index  </a:t>
            </a:r>
            <a:r>
              <a:rPr lang="fa-IR" sz="4400" smtClean="0"/>
              <a:t> (</a:t>
            </a:r>
            <a:r>
              <a:rPr lang="fi-FI" sz="4400" smtClean="0"/>
              <a:t>PI</a:t>
            </a:r>
            <a:r>
              <a:rPr lang="fa-IR" sz="4400" smtClean="0"/>
              <a:t>)</a:t>
            </a:r>
          </a:p>
        </p:txBody>
      </p:sp>
      <p:sp>
        <p:nvSpPr>
          <p:cNvPr id="45059" name="Content Placeholder 2"/>
          <p:cNvSpPr>
            <a:spLocks noGrp="1"/>
          </p:cNvSpPr>
          <p:nvPr>
            <p:ph idx="1"/>
          </p:nvPr>
        </p:nvSpPr>
        <p:spPr/>
        <p:txBody>
          <a:bodyPr/>
          <a:lstStyle/>
          <a:p>
            <a:pPr algn="r" rtl="1"/>
            <a:r>
              <a:rPr lang="fa-IR" sz="2800" dirty="0" smtClean="0">
                <a:ea typeface="Majalla UI"/>
              </a:rPr>
              <a:t> </a:t>
            </a:r>
            <a:r>
              <a:rPr lang="fi-FI" sz="2800" dirty="0" smtClean="0"/>
              <a:t>NPV </a:t>
            </a:r>
            <a:r>
              <a:rPr lang="fa-IR" sz="2800" dirty="0" smtClean="0">
                <a:ea typeface="Majalla UI"/>
              </a:rPr>
              <a:t> ماشین کوچک             </a:t>
            </a:r>
            <a:r>
              <a:rPr lang="fa-IR" sz="2800" dirty="0" smtClean="0">
                <a:ea typeface="Majalla UI"/>
              </a:rPr>
              <a:t>                                             </a:t>
            </a:r>
            <a:r>
              <a:rPr lang="fi-FI" sz="2800" dirty="0" smtClean="0"/>
              <a:t>NPV</a:t>
            </a:r>
            <a:r>
              <a:rPr lang="fa-IR" sz="2800" dirty="0" smtClean="0">
                <a:ea typeface="Majalla UI"/>
              </a:rPr>
              <a:t> ماشین بزرگ</a:t>
            </a:r>
          </a:p>
          <a:p>
            <a:pPr algn="r" rtl="1">
              <a:buFont typeface="Wingdings 2" pitchFamily="18" charset="2"/>
              <a:buNone/>
            </a:pPr>
            <a:r>
              <a:rPr lang="fa-IR" sz="2800" dirty="0" smtClean="0">
                <a:ea typeface="Majalla UI"/>
              </a:rPr>
              <a:t>           413.700                        </a:t>
            </a:r>
            <a:r>
              <a:rPr lang="fa-IR" sz="2800" dirty="0" smtClean="0">
                <a:ea typeface="Majalla UI"/>
              </a:rPr>
              <a:t>                                                         </a:t>
            </a:r>
            <a:r>
              <a:rPr lang="fa-IR" sz="2800" dirty="0" smtClean="0">
                <a:ea typeface="Majalla UI"/>
              </a:rPr>
              <a:t>1.654.800</a:t>
            </a:r>
          </a:p>
          <a:p>
            <a:pPr algn="r" rtl="1">
              <a:buFont typeface="Wingdings" pitchFamily="2" charset="2"/>
              <a:buChar char="v"/>
            </a:pPr>
            <a:r>
              <a:rPr lang="fa-IR" sz="2800" dirty="0" smtClean="0">
                <a:ea typeface="Majalla UI"/>
              </a:rPr>
              <a:t> در اینجا ظاهراً پروژه ماشین بزرگ بدلیل </a:t>
            </a:r>
            <a:r>
              <a:rPr lang="fi-FI" sz="2800" dirty="0" smtClean="0"/>
              <a:t>NPV</a:t>
            </a:r>
            <a:r>
              <a:rPr lang="fa-IR" sz="2800" dirty="0" smtClean="0">
                <a:ea typeface="Majalla UI"/>
              </a:rPr>
              <a:t> بیشتر مطلوب تر به نظر می رسد . اما بررسی دقیق ارقام نشان می دهد که قاعدتاً دو پروژه تحت بررسی بایستی یکسان باشند . بنابراین به منظور تسهیل تجزیه و تحلیل ارزیابی پروژه ها بر مبنای مقیاسی مشابه ، می توان از شاخص سودآوری استفاده کرد :</a:t>
            </a:r>
          </a:p>
          <a:p>
            <a:pPr algn="r" rtl="1">
              <a:buFont typeface="Wingdings 2" pitchFamily="18" charset="2"/>
              <a:buNone/>
            </a:pPr>
            <a:r>
              <a:rPr lang="fa-IR" sz="2800" dirty="0" smtClean="0">
                <a:ea typeface="Majalla UI"/>
              </a:rPr>
              <a:t> 1.17 = 2.500.000 / 2.913.700   =  شاخص سود آوری ماشین کوچک</a:t>
            </a:r>
          </a:p>
          <a:p>
            <a:pPr algn="r" rtl="1">
              <a:buFont typeface="Wingdings 2" pitchFamily="18" charset="2"/>
              <a:buNone/>
            </a:pPr>
            <a:r>
              <a:rPr lang="fa-IR" sz="2800" dirty="0" smtClean="0">
                <a:ea typeface="Majalla UI"/>
              </a:rPr>
              <a:t> 1.17 =10.000.000/ 11.654.800  =  شاخص سود آوری ماشین بزرگ</a:t>
            </a:r>
          </a:p>
        </p:txBody>
      </p:sp>
      <p:cxnSp>
        <p:nvCxnSpPr>
          <p:cNvPr id="5" name="Straight Connector 4"/>
          <p:cNvCxnSpPr/>
          <p:nvPr/>
        </p:nvCxnSpPr>
        <p:spPr>
          <a:xfrm rot="10800000">
            <a:off x="5486400" y="2514600"/>
            <a:ext cx="2743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295400" y="2514600"/>
            <a:ext cx="27432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gn="ctr" rtl="1"/>
            <a:r>
              <a:rPr lang="fa-IR" sz="4400" smtClean="0"/>
              <a:t>شاخص سود آوری </a:t>
            </a:r>
            <a:r>
              <a:rPr lang="fi-FI" sz="4400" smtClean="0"/>
              <a:t>Profitability Index  </a:t>
            </a:r>
            <a:r>
              <a:rPr lang="fa-IR" sz="4400" smtClean="0"/>
              <a:t> (</a:t>
            </a:r>
            <a:r>
              <a:rPr lang="fi-FI" sz="4400" smtClean="0"/>
              <a:t>PI</a:t>
            </a:r>
            <a:r>
              <a:rPr lang="fa-IR" sz="4400" smtClean="0"/>
              <a:t>)</a:t>
            </a:r>
          </a:p>
        </p:txBody>
      </p:sp>
      <p:sp>
        <p:nvSpPr>
          <p:cNvPr id="3" name="Content Placeholder 2"/>
          <p:cNvSpPr>
            <a:spLocks noGrp="1"/>
          </p:cNvSpPr>
          <p:nvPr>
            <p:ph idx="1"/>
          </p:nvPr>
        </p:nvSpPr>
        <p:spPr/>
        <p:txBody>
          <a:bodyPr>
            <a:normAutofit/>
          </a:bodyPr>
          <a:lstStyle/>
          <a:p>
            <a:pPr marL="274320" indent="-274320" algn="r" rtl="1" fontAlgn="auto">
              <a:spcAft>
                <a:spcPts val="0"/>
              </a:spcAft>
              <a:buClr>
                <a:schemeClr val="accent3"/>
              </a:buClr>
              <a:buFont typeface="Wingdings 2"/>
              <a:buChar char=""/>
              <a:defRPr/>
            </a:pPr>
            <a:r>
              <a:rPr lang="fa-IR" sz="2800" dirty="0" smtClean="0"/>
              <a:t>ادامه مثال </a:t>
            </a:r>
          </a:p>
          <a:p>
            <a:pPr marL="274320" indent="-274320" algn="r" rtl="1" fontAlgn="auto">
              <a:spcAft>
                <a:spcPts val="0"/>
              </a:spcAft>
              <a:buClr>
                <a:schemeClr val="accent3"/>
              </a:buClr>
              <a:buFont typeface="Wingdings 2"/>
              <a:buNone/>
              <a:defRPr/>
            </a:pPr>
            <a:r>
              <a:rPr lang="fa-IR" sz="2800" dirty="0" smtClean="0"/>
              <a:t>  شاخص سود آوری مبنایی یکسان را برای مقایسه پروژه های سرمایه گذاری با اندازه های گوناگون فراهم می کند .</a:t>
            </a:r>
          </a:p>
          <a:p>
            <a:pPr marL="274320" indent="-274320" algn="r" rtl="1" fontAlgn="auto">
              <a:spcAft>
                <a:spcPts val="0"/>
              </a:spcAft>
              <a:buClr>
                <a:schemeClr val="accent3"/>
              </a:buClr>
              <a:buFont typeface="Wingdings" pitchFamily="2" charset="2"/>
              <a:buChar char="v"/>
              <a:defRPr/>
            </a:pPr>
            <a:r>
              <a:rPr lang="fa-IR" sz="2800" dirty="0" smtClean="0"/>
              <a:t> هرچه شاخص سود آوری بیشتر باشد مطلوب تر است .</a:t>
            </a:r>
          </a:p>
          <a:p>
            <a:pPr marL="274320" indent="-274320" algn="r" rtl="1" fontAlgn="auto">
              <a:spcAft>
                <a:spcPts val="0"/>
              </a:spcAft>
              <a:buClr>
                <a:schemeClr val="accent3"/>
              </a:buClr>
              <a:buFont typeface="Wingdings" pitchFamily="2" charset="2"/>
              <a:buChar char="v"/>
              <a:defRPr/>
            </a:pPr>
            <a:r>
              <a:rPr lang="fa-IR" sz="2800" dirty="0" smtClean="0"/>
              <a:t>              نقطه بی تفاوتی                             1</a:t>
            </a:r>
            <a:r>
              <a:rPr lang="fi-FI" sz="2800" dirty="0" smtClean="0"/>
              <a:t>PI </a:t>
            </a:r>
            <a:r>
              <a:rPr lang="en-US" sz="2800" dirty="0" smtClean="0"/>
              <a:t>= </a:t>
            </a:r>
            <a:r>
              <a:rPr lang="fa-IR" sz="2800" dirty="0" smtClean="0"/>
              <a:t> </a:t>
            </a:r>
          </a:p>
          <a:p>
            <a:pPr marL="274320" indent="-274320" algn="r" rtl="1" fontAlgn="auto">
              <a:spcAft>
                <a:spcPts val="0"/>
              </a:spcAft>
              <a:buClr>
                <a:schemeClr val="accent3"/>
              </a:buClr>
              <a:buFont typeface="Wingdings" pitchFamily="2" charset="2"/>
              <a:buChar char="v"/>
              <a:defRPr/>
            </a:pPr>
            <a:r>
              <a:rPr lang="fa-IR" sz="2800" dirty="0" smtClean="0"/>
              <a:t>    </a:t>
            </a:r>
            <a:endParaRPr lang="fa-IR" sz="2800" dirty="0"/>
          </a:p>
        </p:txBody>
      </p:sp>
      <p:sp>
        <p:nvSpPr>
          <p:cNvPr id="4" name="Right Arrow 3"/>
          <p:cNvSpPr/>
          <p:nvPr/>
        </p:nvSpPr>
        <p:spPr>
          <a:xfrm>
            <a:off x="3200400" y="39624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5" name="Right Arrow 4"/>
          <p:cNvSpPr/>
          <p:nvPr/>
        </p:nvSpPr>
        <p:spPr>
          <a:xfrm>
            <a:off x="3048000" y="44196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6" name="Right Arrow 5"/>
          <p:cNvSpPr/>
          <p:nvPr/>
        </p:nvSpPr>
        <p:spPr>
          <a:xfrm>
            <a:off x="2895600" y="4953000"/>
            <a:ext cx="533400"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Tree>
  </p:cSld>
  <p:clrMapOvr>
    <a:masterClrMapping/>
  </p:clrMapOvr>
  <p:transition spd="med">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gn="ctr"/>
            <a:r>
              <a:rPr lang="fa-IR" dirty="0" smtClean="0"/>
              <a:t>ساير عوامل موثر بر بودجه بندي سرمابه اي</a:t>
            </a:r>
          </a:p>
        </p:txBody>
      </p:sp>
      <p:sp>
        <p:nvSpPr>
          <p:cNvPr id="55299" name="Content Placeholder 2"/>
          <p:cNvSpPr>
            <a:spLocks noGrp="1"/>
          </p:cNvSpPr>
          <p:nvPr>
            <p:ph idx="1"/>
          </p:nvPr>
        </p:nvSpPr>
        <p:spPr/>
        <p:txBody>
          <a:bodyPr/>
          <a:lstStyle/>
          <a:p>
            <a:pPr algn="r" rtl="1"/>
            <a:r>
              <a:rPr lang="fa-IR" dirty="0" smtClean="0">
                <a:ea typeface="Majalla UI"/>
              </a:rPr>
              <a:t>با توجه به اينكه تصميم گيري هاي مديران معمولاً پيچيده تر از تعيين اولويت ها و انتخاب پروژه ها بر مبناي ضوابط مقداري كه تاكنون ذكر شده مي باشد لذا مديران قبل از تصميم گيري نهايي ، بسياري از عوامل ديگر را نيز مورد توجه قرار مي دهند . برخي از اين عوامل به شرح ذيل مي باشد :</a:t>
            </a:r>
          </a:p>
          <a:p>
            <a:pPr algn="r" rtl="1"/>
            <a:r>
              <a:rPr lang="fa-IR" dirty="0" smtClean="0">
                <a:ea typeface="Majalla UI"/>
              </a:rPr>
              <a:t>1- شرايط اقتصادي (رونق يا ركود)</a:t>
            </a:r>
          </a:p>
          <a:p>
            <a:pPr algn="r" rtl="1"/>
            <a:r>
              <a:rPr lang="fa-IR" dirty="0" smtClean="0">
                <a:ea typeface="Majalla UI"/>
              </a:rPr>
              <a:t>2- سياستهاي رشد ( رشد معقول با توجه به توان اداره پروژه ها)</a:t>
            </a:r>
          </a:p>
          <a:p>
            <a:pPr algn="r" rtl="1"/>
            <a:r>
              <a:rPr lang="fa-IR" dirty="0" smtClean="0">
                <a:ea typeface="Majalla UI"/>
              </a:rPr>
              <a:t>3- ارزيابي مخاطره(پروژه هاي زود بازده ريسك كمتري دارند- بازده بيشتر         ريسك بيشتر</a:t>
            </a:r>
          </a:p>
          <a:p>
            <a:pPr algn="r" rtl="1"/>
            <a:r>
              <a:rPr lang="fa-IR" dirty="0" smtClean="0">
                <a:ea typeface="Majalla UI"/>
              </a:rPr>
              <a:t>4-عوامل ادراكي ( قضاوت شهودي و استفاده از تجربيات)</a:t>
            </a:r>
          </a:p>
          <a:p>
            <a:pPr algn="r" rtl="1"/>
            <a:endParaRPr lang="fa-IR" dirty="0" smtClean="0">
              <a:ea typeface="Majalla UI"/>
            </a:endParaRPr>
          </a:p>
          <a:p>
            <a:pPr algn="r" rtl="1">
              <a:buFont typeface="Wingdings 2" pitchFamily="18" charset="2"/>
              <a:buNone/>
            </a:pPr>
            <a:endParaRPr lang="fa-IR" dirty="0" smtClean="0">
              <a:ea typeface="Majalla UI"/>
            </a:endParaRPr>
          </a:p>
          <a:p>
            <a:pPr algn="r" rtl="1">
              <a:buFont typeface="Wingdings 2" pitchFamily="18" charset="2"/>
              <a:buNone/>
            </a:pPr>
            <a:endParaRPr lang="fa-IR" dirty="0" smtClean="0">
              <a:ea typeface="Majalla UI"/>
            </a:endParaRPr>
          </a:p>
        </p:txBody>
      </p:sp>
      <p:cxnSp>
        <p:nvCxnSpPr>
          <p:cNvPr id="5" name="Straight Arrow Connector 4"/>
          <p:cNvCxnSpPr/>
          <p:nvPr/>
        </p:nvCxnSpPr>
        <p:spPr>
          <a:xfrm rot="10800000">
            <a:off x="7010400" y="56388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lgn="ctr"/>
            <a:r>
              <a:rPr lang="fa-IR" dirty="0" smtClean="0"/>
              <a:t>سهميه بندي سرمايه</a:t>
            </a:r>
          </a:p>
        </p:txBody>
      </p:sp>
      <p:sp>
        <p:nvSpPr>
          <p:cNvPr id="56323" name="Content Placeholder 2"/>
          <p:cNvSpPr>
            <a:spLocks noGrp="1"/>
          </p:cNvSpPr>
          <p:nvPr>
            <p:ph idx="1"/>
          </p:nvPr>
        </p:nvSpPr>
        <p:spPr/>
        <p:txBody>
          <a:bodyPr/>
          <a:lstStyle/>
          <a:p>
            <a:pPr algn="r" rtl="1"/>
            <a:r>
              <a:rPr lang="fa-IR" sz="3200" dirty="0" smtClean="0">
                <a:ea typeface="Majalla UI"/>
              </a:rPr>
              <a:t>تعريف : فرايند انتخاب مطلوب ترين پروژه هاي سرمايه گذاري از ميان پروژه هاي بالقوه سودآور ، اصطلاحاً سهميه بندي سرمايه ناميده ميشود.</a:t>
            </a:r>
          </a:p>
          <a:p>
            <a:pPr algn="r" rtl="1"/>
            <a:r>
              <a:rPr lang="fa-IR" sz="3200" dirty="0" smtClean="0">
                <a:ea typeface="Majalla UI"/>
              </a:rPr>
              <a:t>هدف : حداكثر كردن منافع حاصل از مصرف منابع محدود است .</a:t>
            </a:r>
          </a:p>
          <a:p>
            <a:pPr algn="r" rtl="1">
              <a:buFont typeface="Wingdings 2" pitchFamily="18" charset="2"/>
              <a:buNone/>
            </a:pPr>
            <a:r>
              <a:rPr lang="fa-IR" sz="3200" dirty="0" smtClean="0">
                <a:ea typeface="Majalla UI"/>
              </a:rPr>
              <a:t>  مقصود از منابع محدود ، وجوه نقد آماده براي سرمايه گذاري و منظور از منافع ، بازده سرمايه گذاري است </a:t>
            </a:r>
            <a:r>
              <a:rPr lang="fa-IR" dirty="0" smtClean="0">
                <a:ea typeface="Majalla UI"/>
              </a:rPr>
              <a:t>. </a:t>
            </a:r>
          </a:p>
        </p:txBody>
      </p:sp>
    </p:spTree>
  </p:cSld>
  <p:clrMapOvr>
    <a:masterClrMapping/>
  </p:clrMapOvr>
  <p:transition spd="med">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0" y="704850"/>
            <a:ext cx="8229600" cy="1143000"/>
          </a:xfrm>
        </p:spPr>
        <p:txBody>
          <a:bodyPr/>
          <a:lstStyle/>
          <a:p>
            <a:pPr algn="ctr"/>
            <a:r>
              <a:rPr lang="fa-IR" smtClean="0"/>
              <a:t>سهميه بندي سرمايه</a:t>
            </a:r>
          </a:p>
        </p:txBody>
      </p:sp>
      <p:sp>
        <p:nvSpPr>
          <p:cNvPr id="57347" name="Content Placeholder 2"/>
          <p:cNvSpPr>
            <a:spLocks noGrp="1"/>
          </p:cNvSpPr>
          <p:nvPr>
            <p:ph idx="4294967295"/>
          </p:nvPr>
        </p:nvSpPr>
        <p:spPr>
          <a:xfrm>
            <a:off x="0" y="1935163"/>
            <a:ext cx="8229600" cy="4389437"/>
          </a:xfrm>
        </p:spPr>
        <p:txBody>
          <a:bodyPr/>
          <a:lstStyle/>
          <a:p>
            <a:pPr algn="r" rtl="1"/>
            <a:r>
              <a:rPr lang="fa-IR" sz="3200" dirty="0" smtClean="0">
                <a:ea typeface="Majalla UI"/>
              </a:rPr>
              <a:t>مثال ؛  گردش وجوه نقد مورد انتظار پنج پروژه سرمايه گذاري شركت تدبير در جدول ذيل آمده است :</a:t>
            </a:r>
          </a:p>
          <a:p>
            <a:pPr algn="r" rtl="1">
              <a:buFont typeface="Wingdings 2" pitchFamily="18" charset="2"/>
              <a:buNone/>
            </a:pPr>
            <a:r>
              <a:rPr lang="fa-IR" sz="3200" dirty="0" smtClean="0">
                <a:ea typeface="Majalla UI"/>
              </a:rPr>
              <a:t> شركت تدبير به منظور سرمايه گذاري در اين پروژه ها مبلغ 14.000.000 ريال در اختيار دارد .عمر مفيد پروژه ها بين 3 تا 10 سال مي باشد و هزينه تامين مالي شركت به ميزان 15% در نظر گرفته شده است . پروژه هاي مذكور برمبناي 4 روش ارزيابي پروژه ها مورد ارزيابي قرار گرفته است .</a:t>
            </a:r>
          </a:p>
        </p:txBody>
      </p:sp>
    </p:spTree>
  </p:cSld>
  <p:clrMapOvr>
    <a:masterClrMapping/>
  </p:clrMapOvr>
  <p:transition spd="med">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898525" y="228600"/>
          <a:ext cx="10042525" cy="7086600"/>
        </p:xfrm>
        <a:graphic>
          <a:graphicData uri="http://schemas.openxmlformats.org/presentationml/2006/ole">
            <p:oleObj spid="_x0000_s1026" name="Worksheet" r:id="rId3" imgW="11048964" imgH="8439051" progId="Excel.Sheet.12">
              <p:embed/>
            </p:oleObj>
          </a:graphicData>
        </a:graphic>
      </p:graphicFrame>
    </p:spTree>
  </p:cSld>
  <p:clrMapOvr>
    <a:masterClrMapping/>
  </p:clrMapOvr>
  <p:transition spd="med">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pPr algn="ctr"/>
            <a:r>
              <a:rPr lang="fa-IR" smtClean="0"/>
              <a:t>سهميه بندي سرمايه</a:t>
            </a:r>
          </a:p>
        </p:txBody>
      </p:sp>
      <p:sp>
        <p:nvSpPr>
          <p:cNvPr id="2052" name="Content Placeholder 2"/>
          <p:cNvSpPr>
            <a:spLocks noGrp="1"/>
          </p:cNvSpPr>
          <p:nvPr>
            <p:ph idx="1"/>
          </p:nvPr>
        </p:nvSpPr>
        <p:spPr>
          <a:xfrm>
            <a:off x="457200" y="1981200"/>
            <a:ext cx="8229600" cy="4389437"/>
          </a:xfrm>
        </p:spPr>
        <p:txBody>
          <a:bodyPr/>
          <a:lstStyle/>
          <a:p>
            <a:pPr algn="r" rtl="1"/>
            <a:r>
              <a:rPr lang="fa-IR" sz="2800" dirty="0" smtClean="0">
                <a:ea typeface="Majalla UI"/>
              </a:rPr>
              <a:t>همانطور كه جدول فوق نشان مي دهد روشهاي چهارگانه بكار برده شده موجب نتيجه گيري يكسان براي رده بندي پروژه ها نمي شود . به عبارت ديگر اولويت پروژه ها به روش ارزيابي انتخاب شده بستگي دارد .</a:t>
            </a:r>
          </a:p>
          <a:p>
            <a:pPr algn="r" rtl="1">
              <a:buFont typeface="Wingdings 2" pitchFamily="18" charset="2"/>
              <a:buNone/>
            </a:pPr>
            <a:r>
              <a:rPr lang="fa-IR" dirty="0" smtClean="0">
                <a:ea typeface="Majalla UI"/>
              </a:rPr>
              <a:t> </a:t>
            </a:r>
          </a:p>
        </p:txBody>
      </p:sp>
      <p:graphicFrame>
        <p:nvGraphicFramePr>
          <p:cNvPr id="2050" name="Object 2"/>
          <p:cNvGraphicFramePr>
            <a:graphicFrameLocks noChangeAspect="1"/>
          </p:cNvGraphicFramePr>
          <p:nvPr/>
        </p:nvGraphicFramePr>
        <p:xfrm>
          <a:off x="2667000" y="3505200"/>
          <a:ext cx="4130675" cy="2554287"/>
        </p:xfrm>
        <a:graphic>
          <a:graphicData uri="http://schemas.openxmlformats.org/presentationml/2006/ole">
            <p:oleObj spid="_x0000_s2050" name="Worksheet" r:id="rId3" imgW="4429138" imgH="2771923" progId="Excel.Sheet.12">
              <p:embed/>
            </p:oleObj>
          </a:graphicData>
        </a:graphic>
      </p:graphicFrame>
    </p:spTree>
  </p:cSld>
  <p:clrMapOvr>
    <a:masterClrMapping/>
  </p:clrMapOvr>
  <p:transition spd="med">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نکته پايانی</a:t>
            </a:r>
            <a:endParaRPr lang="en-US" dirty="0"/>
          </a:p>
        </p:txBody>
      </p:sp>
      <p:sp>
        <p:nvSpPr>
          <p:cNvPr id="3" name="Content Placeholder 2"/>
          <p:cNvSpPr>
            <a:spLocks noGrp="1"/>
          </p:cNvSpPr>
          <p:nvPr>
            <p:ph idx="1"/>
          </p:nvPr>
        </p:nvSpPr>
        <p:spPr/>
        <p:txBody>
          <a:bodyPr/>
          <a:lstStyle/>
          <a:p>
            <a:pPr algn="r"/>
            <a:r>
              <a:rPr lang="fa-IR" sz="2800" dirty="0" smtClean="0"/>
              <a:t>  هنگام تصمیم گیری شاید بهتر باشد ارزش فعلی جریانهای نقدی آینده مورد محاسبه قرار بگیرد لیکن این همه داستان نیست. تصمیم گیریخوب برای سرمایه گذاری به 2 عامل بستگی دارد: معیار معقول و پیش بینی درست.</a:t>
            </a:r>
          </a:p>
          <a:p>
            <a:pPr algn="r"/>
            <a:r>
              <a:rPr lang="fa-IR" sz="2800" dirty="0" smtClean="0"/>
              <a:t>تقریباً هیچ را معقولی وجود ندارد تا بتوان پروژه هایی را شناسایی کرد که از نظر سرمایه گذاری دارای بالاترین ارزش باشد لیکن توجه به روشهای علمی و بهره گیری از تجربیات می تواند مفید باشد</a:t>
            </a:r>
            <a:r>
              <a:rPr lang="fa-IR" dirty="0" smtClean="0"/>
              <a:t>. </a:t>
            </a:r>
            <a:endParaRPr lang="en-US" dirty="0"/>
          </a:p>
        </p:txBody>
      </p:sp>
    </p:spTree>
  </p:cSld>
  <p:clrMapOvr>
    <a:masterClrMapping/>
  </p:clrMapOvr>
  <p:transition spd="med">
    <p:wedg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endParaRPr lang="fa-IR" dirty="0" smtClean="0"/>
          </a:p>
          <a:p>
            <a:pPr algn="ctr"/>
            <a:endParaRPr lang="fa-IR" dirty="0" smtClean="0"/>
          </a:p>
          <a:p>
            <a:pPr algn="ctr"/>
            <a:endParaRPr lang="fa-IR" dirty="0" smtClean="0"/>
          </a:p>
          <a:p>
            <a:pPr algn="ctr"/>
            <a:r>
              <a:rPr lang="fa-IR" sz="7200" b="1" dirty="0" smtClean="0"/>
              <a:t>پایان</a:t>
            </a:r>
          </a:p>
          <a:p>
            <a:pPr algn="ctr"/>
            <a:endParaRPr lang="en-US" dirty="0"/>
          </a:p>
        </p:txBody>
      </p:sp>
    </p:spTree>
  </p:cSld>
  <p:clrMapOvr>
    <a:masterClrMapping/>
  </p:clrMapOvr>
  <p:transition spd="med">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fa-IR" dirty="0" smtClean="0"/>
              <a:t>استراتژی های </a:t>
            </a:r>
            <a:r>
              <a:rPr lang="fa-IR" dirty="0" smtClean="0"/>
              <a:t>بودجه بندي سرمايه اي</a:t>
            </a:r>
            <a:endParaRPr lang="en-US" dirty="0" smtClean="0"/>
          </a:p>
        </p:txBody>
      </p:sp>
      <p:sp>
        <p:nvSpPr>
          <p:cNvPr id="17411" name="Content Placeholder 2"/>
          <p:cNvSpPr>
            <a:spLocks noGrp="1"/>
          </p:cNvSpPr>
          <p:nvPr>
            <p:ph idx="1"/>
          </p:nvPr>
        </p:nvSpPr>
        <p:spPr>
          <a:xfrm>
            <a:off x="533400" y="1981200"/>
            <a:ext cx="8229600" cy="4389437"/>
          </a:xfrm>
        </p:spPr>
        <p:txBody>
          <a:bodyPr/>
          <a:lstStyle/>
          <a:p>
            <a:pPr algn="just" rtl="1"/>
            <a:r>
              <a:rPr lang="fa-IR" sz="3600" dirty="0" smtClean="0">
                <a:latin typeface="B Nazanin"/>
                <a:ea typeface="Majalla UI"/>
              </a:rPr>
              <a:t>1- جایگزینی داراییهای موجود با داراییهای مشابه : یک گروه از مخارج سرمایه ای شامل جایگزینی دستگاههای فرسوده یا قدیمی در واحدهای تولیدی به منظور حفظ شرایط موجود از نظر سطح تولید و نوع کالای تولیدی می باشد.</a:t>
            </a:r>
          </a:p>
          <a:p>
            <a:pPr algn="just" rtl="1"/>
            <a:r>
              <a:rPr lang="fa-IR" sz="3600" dirty="0" smtClean="0">
                <a:latin typeface="B Nazanin"/>
                <a:ea typeface="Majalla UI"/>
              </a:rPr>
              <a:t>2 - جایگزینی داراییهای موجود با داراییهایی که هزینه ها را کاهش می دهد : گاهی پروژه های سرمایه ای به منظور کاهش هزینه دستمزد و یا کاهش مصرف انرژی با حفظ سطح تولید فعلی صورت می پذیرد.</a:t>
            </a:r>
          </a:p>
        </p:txBody>
      </p:sp>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fa-IR" dirty="0" smtClean="0"/>
              <a:t>استراتژی های </a:t>
            </a:r>
            <a:r>
              <a:rPr lang="fa-IR" dirty="0" smtClean="0"/>
              <a:t>بودجه بندي سرمايه اي</a:t>
            </a:r>
            <a:endParaRPr lang="en-US" dirty="0" smtClean="0"/>
          </a:p>
        </p:txBody>
      </p:sp>
      <p:sp>
        <p:nvSpPr>
          <p:cNvPr id="17411" name="Content Placeholder 2"/>
          <p:cNvSpPr>
            <a:spLocks noGrp="1"/>
          </p:cNvSpPr>
          <p:nvPr>
            <p:ph idx="1"/>
          </p:nvPr>
        </p:nvSpPr>
        <p:spPr/>
        <p:txBody>
          <a:bodyPr/>
          <a:lstStyle/>
          <a:p>
            <a:pPr algn="just" rtl="1"/>
            <a:r>
              <a:rPr lang="fa-IR" sz="3600" dirty="0" smtClean="0">
                <a:latin typeface="B Nazanin"/>
                <a:ea typeface="Majalla UI"/>
              </a:rPr>
              <a:t>3- توسعه ظرفیت تولید از طریق اضافه کردن داراییهای جدید به خط محصول فعلی یا توسعه خطوط تولید فعلی : غالباً شرکتها به منظور بالا بردن حجم فروش و یا گسترش بازار محصولات اقدام به سرمایه گذاری گسترده در زمینه خرید تجهیزات جدید و یا ساختمان های جدید جهت ارائه محصولات و یا خدمات می نمایند .</a:t>
            </a:r>
          </a:p>
        </p:txBody>
      </p:sp>
    </p:spTree>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fa-IR" dirty="0" smtClean="0"/>
              <a:t>استراتژی های </a:t>
            </a:r>
            <a:r>
              <a:rPr lang="fa-IR" dirty="0" smtClean="0"/>
              <a:t>بودجه بندي سرمايه اي</a:t>
            </a:r>
            <a:endParaRPr lang="en-US" dirty="0" smtClean="0"/>
          </a:p>
        </p:txBody>
      </p:sp>
      <p:sp>
        <p:nvSpPr>
          <p:cNvPr id="17411" name="Content Placeholder 2"/>
          <p:cNvSpPr>
            <a:spLocks noGrp="1"/>
          </p:cNvSpPr>
          <p:nvPr>
            <p:ph idx="1"/>
          </p:nvPr>
        </p:nvSpPr>
        <p:spPr/>
        <p:txBody>
          <a:bodyPr/>
          <a:lstStyle/>
          <a:p>
            <a:pPr algn="just" rtl="1"/>
            <a:r>
              <a:rPr lang="fa-IR" sz="2800" dirty="0" smtClean="0">
                <a:latin typeface="B Nazanin"/>
              </a:rPr>
              <a:t>4 - سرمایه گذاری استراتژیک :اغلب شرکتهای دارویی، خودروسازی و یا فعالین محصولات الکترونیکی سرمایه گذاری های گسترده ای درخصوص تولید محصولات جدید انجام می دهند که با توجه به هزینه های بسیار بالای طرح های تحقیقاتی و همچنین نامشخص بودن جریانهای نقدی آتی، بررسی این نوع سرمایه گذاری ها می بایست با دقت بیشتری صورت پذیرفته و از انجا که ادامه کار جهت تامین بودجه طرح به نتیایج مراحل اولیه بستگی دارد، اغلب جهت ادامه از درخت تصمیم استفاده می نمایند . </a:t>
            </a:r>
          </a:p>
          <a:p>
            <a:pPr algn="just" rtl="1"/>
            <a:r>
              <a:rPr lang="fa-IR" sz="2800" dirty="0" smtClean="0">
                <a:latin typeface="B Nazanin"/>
              </a:rPr>
              <a:t>به طور کلی بین اثربخشی مخارج سرمایه ای و ارزش سهام یک شرکت رابطه مستقیم وجود دارد ، هرقدر سرمایه گذاری بهتری صورت پذیرد به همان میزان ارزش سهام بالاتر خواهد رفت .</a:t>
            </a:r>
            <a:endParaRPr lang="en-US" sz="2800" dirty="0" smtClean="0">
              <a:latin typeface="B Nazanin"/>
            </a:endParaRPr>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rtl="1"/>
            <a:r>
              <a:rPr lang="fa-IR" dirty="0" smtClean="0">
                <a:cs typeface="B Nazanin" pitchFamily="2" charset="-78"/>
              </a:rPr>
              <a:t>فرايند بودجه بندي سرمايه اي</a:t>
            </a:r>
            <a:endParaRPr lang="en-US" dirty="0" smtClean="0">
              <a:cs typeface="B Nazanin" pitchFamily="2" charset="-78"/>
            </a:endParaRPr>
          </a:p>
        </p:txBody>
      </p:sp>
      <p:sp>
        <p:nvSpPr>
          <p:cNvPr id="3" name="Content Placeholder 2"/>
          <p:cNvSpPr>
            <a:spLocks noGrp="1"/>
          </p:cNvSpPr>
          <p:nvPr>
            <p:ph idx="1"/>
          </p:nvPr>
        </p:nvSpPr>
        <p:spPr/>
        <p:txBody>
          <a:bodyPr>
            <a:normAutofit/>
          </a:bodyPr>
          <a:lstStyle/>
          <a:p>
            <a:pPr marL="274320" indent="-274320" algn="just" rtl="1" fontAlgn="auto">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1- </a:t>
            </a:r>
            <a:r>
              <a:rPr lang="fa-IR" sz="2800" dirty="0" smtClean="0">
                <a:solidFill>
                  <a:schemeClr val="tx2"/>
                </a:solidFill>
                <a:latin typeface="+mj-lt"/>
                <a:ea typeface="+mj-ea"/>
                <a:cs typeface="B Nazanin" pitchFamily="2" charset="-78"/>
              </a:rPr>
              <a:t>شناسايي</a:t>
            </a:r>
            <a:r>
              <a:rPr lang="fa-IR" sz="3200" dirty="0" smtClean="0">
                <a:solidFill>
                  <a:schemeClr val="tx2"/>
                </a:solidFill>
                <a:latin typeface="+mj-lt"/>
                <a:ea typeface="+mj-ea"/>
                <a:cs typeface="B Nazanin" pitchFamily="2" charset="-78"/>
              </a:rPr>
              <a:t> پروژه هاي سرمايه گذاري</a:t>
            </a:r>
          </a:p>
          <a:p>
            <a:pPr marL="274320" indent="-274320" algn="just" rtl="1" fontAlgn="auto">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2- برآورد منافع و مخارج هر يك از پروژه ها</a:t>
            </a:r>
          </a:p>
          <a:p>
            <a:pPr marL="274320" indent="-274320" algn="just" rtl="1" fontAlgn="auto">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3- ارزيابي پروژه هاي پيشنهادي</a:t>
            </a:r>
          </a:p>
          <a:p>
            <a:pPr marL="274320" indent="-274320" algn="just" rtl="1" fontAlgn="auto">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4- تهيه و تنظيم بودجه مخارج سرمايه اي</a:t>
            </a:r>
          </a:p>
          <a:p>
            <a:pPr marL="274320" indent="-274320" algn="just" rtl="1" fontAlgn="auto">
              <a:spcAft>
                <a:spcPts val="0"/>
              </a:spcAft>
              <a:buClr>
                <a:schemeClr val="accent3"/>
              </a:buClr>
              <a:buFont typeface="Wingdings 2"/>
              <a:buNone/>
              <a:defRPr/>
            </a:pPr>
            <a:r>
              <a:rPr lang="fa-IR" sz="3200" dirty="0" smtClean="0">
                <a:solidFill>
                  <a:schemeClr val="tx2"/>
                </a:solidFill>
                <a:latin typeface="+mj-lt"/>
                <a:ea typeface="+mj-ea"/>
                <a:cs typeface="B Nazanin" pitchFamily="2" charset="-78"/>
              </a:rPr>
              <a:t>5- ارزيابي مجدد پروژه ها پس از تصويب</a:t>
            </a:r>
            <a:endParaRPr lang="en-US" sz="3200" dirty="0" smtClean="0">
              <a:solidFill>
                <a:schemeClr val="tx2"/>
              </a:solidFill>
              <a:latin typeface="+mj-lt"/>
              <a:ea typeface="+mj-ea"/>
              <a:cs typeface="B Nazanin" pitchFamily="2" charset="-78"/>
            </a:endParaRPr>
          </a:p>
        </p:txBody>
      </p:sp>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fa-IR" u="sng" dirty="0" smtClean="0">
                <a:cs typeface="B Nazanin" pitchFamily="2" charset="-78"/>
              </a:rPr>
              <a:t>فرايند بودجه بندي سرمايه اي</a:t>
            </a:r>
            <a:endParaRPr lang="en-US" u="sng" dirty="0" smtClean="0"/>
          </a:p>
        </p:txBody>
      </p:sp>
      <p:sp>
        <p:nvSpPr>
          <p:cNvPr id="19459" name="Content Placeholder 2"/>
          <p:cNvSpPr>
            <a:spLocks noGrp="1"/>
          </p:cNvSpPr>
          <p:nvPr>
            <p:ph idx="1"/>
          </p:nvPr>
        </p:nvSpPr>
        <p:spPr/>
        <p:txBody>
          <a:bodyPr/>
          <a:lstStyle/>
          <a:p>
            <a:pPr algn="r" rtl="1">
              <a:buFont typeface="Wingdings 2" pitchFamily="18" charset="2"/>
              <a:buNone/>
            </a:pPr>
            <a:endParaRPr lang="fa-IR" dirty="0" smtClean="0">
              <a:ea typeface="Majalla UI"/>
            </a:endParaRPr>
          </a:p>
          <a:p>
            <a:pPr algn="r" rtl="1">
              <a:buFont typeface="Wingdings 2" pitchFamily="18" charset="2"/>
              <a:buNone/>
            </a:pPr>
            <a:r>
              <a:rPr lang="fa-IR" sz="3600" b="1" dirty="0" smtClean="0">
                <a:ea typeface="Majalla UI"/>
              </a:rPr>
              <a:t>1- شناسايي پروژه هاي سرمايه </a:t>
            </a:r>
            <a:r>
              <a:rPr lang="fa-IR" sz="3600" b="1" dirty="0" smtClean="0">
                <a:ea typeface="Majalla UI"/>
              </a:rPr>
              <a:t>گذاري</a:t>
            </a:r>
            <a:endParaRPr lang="fa-IR" sz="3600" b="1" dirty="0" smtClean="0">
              <a:ea typeface="Majalla UI"/>
            </a:endParaRPr>
          </a:p>
          <a:p>
            <a:pPr algn="r" rtl="1">
              <a:buFont typeface="Wingdings 2" pitchFamily="18" charset="2"/>
              <a:buNone/>
            </a:pPr>
            <a:r>
              <a:rPr lang="fa-IR" sz="3600" dirty="0" smtClean="0">
                <a:ea typeface="Majalla UI"/>
              </a:rPr>
              <a:t>   - اولين مرحله بودجه بندي سرمايه اي شناسايي پروژه هاي بالقوه سرمايه گذاري است .</a:t>
            </a:r>
          </a:p>
          <a:p>
            <a:pPr algn="r" rtl="1">
              <a:buFont typeface="Wingdings 2" pitchFamily="18" charset="2"/>
              <a:buNone/>
            </a:pPr>
            <a:r>
              <a:rPr lang="fa-IR" sz="3600" dirty="0" smtClean="0">
                <a:ea typeface="Majalla UI"/>
              </a:rPr>
              <a:t>  - در واحدهاي تجاري بزرگ اين پروژه ها معمولاً توسط بخشهاي مختلف تهيه و پيشنهاد مي گردد . به عنوان مثال مدیران بخش تولید یا بازاریابی نیز میتوانند پروژه هایی را جهت سرمایه گذاری معرفی نمایند.</a:t>
            </a:r>
          </a:p>
        </p:txBody>
      </p:sp>
    </p:spTree>
  </p:cSld>
  <p:clrMapOvr>
    <a:masterClrMapping/>
  </p:clrMapOvr>
  <p:transition spd="med">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4.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Flow</Template>
  <TotalTime>3440</TotalTime>
  <Words>3818</Words>
  <Application>Microsoft Office PowerPoint</Application>
  <PresentationFormat>On-screen Show (4:3)</PresentationFormat>
  <Paragraphs>312</Paragraphs>
  <Slides>48</Slides>
  <Notes>4</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48</vt:i4>
      </vt:variant>
    </vt:vector>
  </HeadingPairs>
  <TitlesOfParts>
    <vt:vector size="52" baseType="lpstr">
      <vt:lpstr>Flow</vt:lpstr>
      <vt:lpstr>1_Flow</vt:lpstr>
      <vt:lpstr>Custom Design</vt:lpstr>
      <vt:lpstr>Worksheet</vt:lpstr>
      <vt:lpstr>بنام خدا </vt:lpstr>
      <vt:lpstr>مقدمه</vt:lpstr>
      <vt:lpstr>تعريف بودجه بندي سرمايه اي</vt:lpstr>
      <vt:lpstr>ويژگيهاي بودجه بندي سرمايه اي</vt:lpstr>
      <vt:lpstr>استراتژی های بودجه بندي سرمايه اي</vt:lpstr>
      <vt:lpstr>استراتژی های بودجه بندي سرمايه اي</vt:lpstr>
      <vt:lpstr>استراتژی های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فرايند بودجه بندي سرمايه اي</vt:lpstr>
      <vt:lpstr>روشهاي ارزيابی پروژه ها</vt:lpstr>
      <vt:lpstr>دوره بازیافت سرمایه</vt:lpstr>
      <vt:lpstr>دوره بازیافت سرمایه</vt:lpstr>
      <vt:lpstr>مزايا و معايب دوره بازيافت سرمايه</vt:lpstr>
      <vt:lpstr>(ARR)  نرخ بازده حسابداری </vt:lpstr>
      <vt:lpstr>(ARR)  نرخ بازده حسابداری </vt:lpstr>
      <vt:lpstr>(ARR)  نرخ بازده حسابداری </vt:lpstr>
      <vt:lpstr>ارزش فعلی خالص NPV</vt:lpstr>
      <vt:lpstr>خالص ارزش فعلی(NPV)</vt:lpstr>
      <vt:lpstr>ارزش فعلی خالص(NPV)</vt:lpstr>
      <vt:lpstr>ارزش فعلي خالص (NPV)</vt:lpstr>
      <vt:lpstr>ارزش فعلي خالص (NPV)</vt:lpstr>
      <vt:lpstr> نرخ بازده داخلیIRR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نرخ بازده داخلی IRR :</vt:lpstr>
      <vt:lpstr>مقايسه روش IRR با NPV</vt:lpstr>
      <vt:lpstr>شاخص سودآوریPI</vt:lpstr>
      <vt:lpstr> شاخص سود آوری Profitability Index   (PI)</vt:lpstr>
      <vt:lpstr>شاخص سود آوری Profitability Index   (PI)</vt:lpstr>
      <vt:lpstr>شاخص سود آوری Profitability Index   (PI)</vt:lpstr>
      <vt:lpstr>ساير عوامل موثر بر بودجه بندي سرمابه اي</vt:lpstr>
      <vt:lpstr>سهميه بندي سرمايه</vt:lpstr>
      <vt:lpstr>سهميه بندي سرمايه</vt:lpstr>
      <vt:lpstr>Slide 45</vt:lpstr>
      <vt:lpstr>سهميه بندي سرمايه</vt:lpstr>
      <vt:lpstr>نکته پايانی</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بودجه بندی سرمایه ای</dc:title>
  <dc:creator>green</dc:creator>
  <cp:lastModifiedBy>s-zamani</cp:lastModifiedBy>
  <cp:revision>288</cp:revision>
  <dcterms:created xsi:type="dcterms:W3CDTF">2007-05-25T01:52:42Z</dcterms:created>
  <dcterms:modified xsi:type="dcterms:W3CDTF">2015-03-05T11:34:36Z</dcterms:modified>
</cp:coreProperties>
</file>