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7" r:id="rId1"/>
  </p:sldMasterIdLst>
  <p:notesMasterIdLst>
    <p:notesMasterId r:id="rId25"/>
  </p:notesMasterIdLst>
  <p:handoutMasterIdLst>
    <p:handoutMasterId r:id="rId26"/>
  </p:handoutMasterIdLst>
  <p:sldIdLst>
    <p:sldId id="257" r:id="rId2"/>
    <p:sldId id="347" r:id="rId3"/>
    <p:sldId id="350" r:id="rId4"/>
    <p:sldId id="351" r:id="rId5"/>
    <p:sldId id="348" r:id="rId6"/>
    <p:sldId id="349" r:id="rId7"/>
    <p:sldId id="353" r:id="rId8"/>
    <p:sldId id="339" r:id="rId9"/>
    <p:sldId id="344" r:id="rId10"/>
    <p:sldId id="345" r:id="rId11"/>
    <p:sldId id="261" r:id="rId12"/>
    <p:sldId id="354" r:id="rId13"/>
    <p:sldId id="355" r:id="rId14"/>
    <p:sldId id="356" r:id="rId15"/>
    <p:sldId id="357" r:id="rId16"/>
    <p:sldId id="262" r:id="rId17"/>
    <p:sldId id="264" r:id="rId18"/>
    <p:sldId id="265" r:id="rId19"/>
    <p:sldId id="266" r:id="rId20"/>
    <p:sldId id="267" r:id="rId21"/>
    <p:sldId id="322" r:id="rId22"/>
    <p:sldId id="352" r:id="rId23"/>
    <p:sldId id="338" r:id="rId24"/>
  </p:sldIdLst>
  <p:sldSz cx="9144000" cy="6858000" type="screen4x3"/>
  <p:notesSz cx="6858000" cy="9144000"/>
  <p:defaultTextStyle>
    <a:defPPr>
      <a:defRPr lang="fa-I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66"/>
    <a:srgbClr val="5E021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autoAdjust="0"/>
    <p:restoredTop sz="94707" autoAdjust="0"/>
  </p:normalViewPr>
  <p:slideViewPr>
    <p:cSldViewPr>
      <p:cViewPr varScale="1">
        <p:scale>
          <a:sx n="68" d="100"/>
          <a:sy n="68" d="100"/>
        </p:scale>
        <p:origin x="-1446" y="-102"/>
      </p:cViewPr>
      <p:guideLst>
        <p:guide orient="horz" pos="2160"/>
        <p:guide pos="2880"/>
      </p:guideLst>
    </p:cSldViewPr>
  </p:slideViewPr>
  <p:outlineViewPr>
    <p:cViewPr>
      <p:scale>
        <a:sx n="33" d="100"/>
        <a:sy n="33" d="100"/>
      </p:scale>
      <p:origin x="0" y="42374"/>
    </p:cViewPr>
  </p:outlineViewPr>
  <p:notesTextViewPr>
    <p:cViewPr>
      <p:scale>
        <a:sx n="100" d="100"/>
        <a:sy n="100" d="100"/>
      </p:scale>
      <p:origin x="0" y="0"/>
    </p:cViewPr>
  </p:notesTextViewPr>
  <p:notesViewPr>
    <p:cSldViewPr>
      <p:cViewPr varScale="1">
        <p:scale>
          <a:sx n="42" d="100"/>
          <a:sy n="42" d="100"/>
        </p:scale>
        <p:origin x="-2174" y="-8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4842CC31-E688-4E53-BCB6-4EA6A387A90B}" type="datetimeFigureOut">
              <a:rPr lang="en-US"/>
              <a:pPr>
                <a:defRPr/>
              </a:pPr>
              <a:t>4/15/2015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3FBA3649-C80A-4152-A48D-F72F082A725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fontAlgn="auto">
              <a:spcBef>
                <a:spcPts val="0"/>
              </a:spcBef>
              <a:spcAft>
                <a:spcPts val="0"/>
              </a:spcAft>
              <a:defRPr sz="1200">
                <a:latin typeface="+mn-lt"/>
                <a:cs typeface="+mn-cs"/>
              </a:defRPr>
            </a:lvl1pPr>
          </a:lstStyle>
          <a:p>
            <a:pPr>
              <a:defRPr/>
            </a:pP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rtl="1" fontAlgn="auto">
              <a:spcBef>
                <a:spcPts val="0"/>
              </a:spcBef>
              <a:spcAft>
                <a:spcPts val="0"/>
              </a:spcAft>
              <a:defRPr sz="1200">
                <a:latin typeface="+mn-lt"/>
                <a:cs typeface="+mn-cs"/>
              </a:defRPr>
            </a:lvl1pPr>
          </a:lstStyle>
          <a:p>
            <a:pPr>
              <a:defRPr/>
            </a:pPr>
            <a:fld id="{A9A5FE8F-6940-4B21-A391-664C37775900}" type="datetimeFigureOut">
              <a:rPr lang="fa-IR"/>
              <a:pPr>
                <a:defRPr/>
              </a:pPr>
              <a:t>06/26/1436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1" fontAlgn="auto">
              <a:spcBef>
                <a:spcPts val="0"/>
              </a:spcBef>
              <a:spcAft>
                <a:spcPts val="0"/>
              </a:spcAft>
              <a:defRPr sz="1200">
                <a:latin typeface="+mn-lt"/>
                <a:cs typeface="+mn-cs"/>
              </a:defRPr>
            </a:lvl1pPr>
          </a:lstStyle>
          <a:p>
            <a:pPr>
              <a:defRPr/>
            </a:pP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rtl="1" fontAlgn="auto">
              <a:spcBef>
                <a:spcPts val="0"/>
              </a:spcBef>
              <a:spcAft>
                <a:spcPts val="0"/>
              </a:spcAft>
              <a:defRPr sz="1200">
                <a:latin typeface="+mn-lt"/>
                <a:cs typeface="+mn-cs"/>
              </a:defRPr>
            </a:lvl1pPr>
          </a:lstStyle>
          <a:p>
            <a:pPr>
              <a:defRPr/>
            </a:pPr>
            <a:fld id="{233E990D-F132-406E-BAA2-CCA980446791}" type="slidenum">
              <a:rPr lang="fa-IR"/>
              <a:pPr>
                <a:defRPr/>
              </a:pPr>
              <a:t>‹#›</a:t>
            </a:fld>
            <a:endParaRPr lang="fa-IR"/>
          </a:p>
        </p:txBody>
      </p:sp>
    </p:spTree>
  </p:cSld>
  <p:clrMap bg1="lt1" tx1="dk1" bg2="lt2" tx2="dk2" accent1="accent1" accent2="accent2" accent3="accent3" accent4="accent4" accent5="accent5" accent6="accent6" hlink="hlink" folHlink="folHlink"/>
  <p:hf hdr="0" ftr="0" dt="0"/>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33E990D-F132-406E-BAA2-CCA980446791}" type="slidenum">
              <a:rPr lang="fa-IR" smtClean="0"/>
              <a:pPr>
                <a:defRPr/>
              </a:pPr>
              <a:t>3</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endParaRPr lang="en-US" smtClean="0">
              <a:cs typeface="Arial" pitchFamily="34" charset="0"/>
            </a:endParaRPr>
          </a:p>
        </p:txBody>
      </p:sp>
      <p:sp>
        <p:nvSpPr>
          <p:cNvPr id="4" name="Slide Number Placeholder 3"/>
          <p:cNvSpPr>
            <a:spLocks noGrp="1"/>
          </p:cNvSpPr>
          <p:nvPr>
            <p:ph type="sldNum" sz="quarter" idx="5"/>
          </p:nvPr>
        </p:nvSpPr>
        <p:spPr/>
        <p:txBody>
          <a:bodyPr/>
          <a:lstStyle/>
          <a:p>
            <a:pPr>
              <a:defRPr/>
            </a:pPr>
            <a:fld id="{33957F53-3A34-4481-B47F-CB34977C148D}" type="slidenum">
              <a:rPr lang="fa-IR" smtClean="0"/>
              <a:pPr>
                <a:defRPr/>
              </a:pPr>
              <a:t>19</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67901218-DDAB-41A3-A852-5DBA57D4C857}" type="datetime8">
              <a:rPr lang="fa-IR"/>
              <a:pPr>
                <a:defRPr/>
              </a:pPr>
              <a:t>آوريل 15، 15</a:t>
            </a:fld>
            <a:endParaRPr lang="fa-IR"/>
          </a:p>
        </p:txBody>
      </p:sp>
      <p:sp>
        <p:nvSpPr>
          <p:cNvPr id="5" name="Footer Placeholder 18"/>
          <p:cNvSpPr>
            <a:spLocks noGrp="1"/>
          </p:cNvSpPr>
          <p:nvPr>
            <p:ph type="ftr" sz="quarter" idx="11"/>
          </p:nvPr>
        </p:nvSpPr>
        <p:spPr/>
        <p:txBody>
          <a:bodyPr/>
          <a:lstStyle>
            <a:lvl1pPr>
              <a:defRPr/>
            </a:lvl1pPr>
          </a:lstStyle>
          <a:p>
            <a:pPr>
              <a:defRPr/>
            </a:pPr>
            <a:endParaRPr lang="fa-IR"/>
          </a:p>
        </p:txBody>
      </p:sp>
      <p:sp>
        <p:nvSpPr>
          <p:cNvPr id="6" name="Slide Number Placeholder 26"/>
          <p:cNvSpPr>
            <a:spLocks noGrp="1"/>
          </p:cNvSpPr>
          <p:nvPr>
            <p:ph type="sldNum" sz="quarter" idx="12"/>
          </p:nvPr>
        </p:nvSpPr>
        <p:spPr/>
        <p:txBody>
          <a:bodyPr/>
          <a:lstStyle>
            <a:lvl1pPr>
              <a:defRPr/>
            </a:lvl1pPr>
          </a:lstStyle>
          <a:p>
            <a:pPr>
              <a:defRPr/>
            </a:pPr>
            <a:fld id="{2B539DE8-DA6A-4B14-99C4-5C29DC2963F1}" type="slidenum">
              <a:rPr lang="fa-IR"/>
              <a:pPr>
                <a:defRPr/>
              </a:pPr>
              <a:t>‹#›</a:t>
            </a:fld>
            <a:endParaRPr lang="fa-I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BBCC214-DBD7-401C-BF3E-3180BCF26A48}" type="datetime8">
              <a:rPr lang="fa-IR"/>
              <a:pPr>
                <a:defRPr/>
              </a:pPr>
              <a:t>آوريل 15، 15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82BD455F-A8E3-4BCC-811B-E18B415FC445}" type="slidenum">
              <a:rPr lang="fa-IR"/>
              <a:pPr>
                <a:defRPr/>
              </a:pPr>
              <a:t>‹#›</a:t>
            </a:fld>
            <a:endParaRPr lang="fa-I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F1F510-763B-42B6-8FB1-65F0FE013924}" type="datetime8">
              <a:rPr lang="fa-IR"/>
              <a:pPr>
                <a:defRPr/>
              </a:pPr>
              <a:t>آوريل 15، 15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029DA4BD-8EBB-4239-A349-AC76246941E0}" type="slidenum">
              <a:rPr lang="fa-IR"/>
              <a:pPr>
                <a:defRPr/>
              </a:pPr>
              <a:t>‹#›</a:t>
            </a:fld>
            <a:endParaRPr lang="fa-I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89D0CE-3807-4E7C-8D01-BD41D95BB582}" type="datetime8">
              <a:rPr lang="fa-IR"/>
              <a:pPr>
                <a:defRPr/>
              </a:pPr>
              <a:t>آوريل 15، 15</a:t>
            </a:fld>
            <a:endParaRPr lang="fa-IR"/>
          </a:p>
        </p:txBody>
      </p:sp>
      <p:sp>
        <p:nvSpPr>
          <p:cNvPr id="5" name="Footer Placeholder 21"/>
          <p:cNvSpPr>
            <a:spLocks noGrp="1"/>
          </p:cNvSpPr>
          <p:nvPr>
            <p:ph type="ftr" sz="quarter" idx="11"/>
          </p:nvPr>
        </p:nvSpPr>
        <p:spPr/>
        <p:txBody>
          <a:bodyPr/>
          <a:lstStyle>
            <a:lvl1pPr>
              <a:defRPr/>
            </a:lvl1pPr>
          </a:lstStyle>
          <a:p>
            <a:pPr>
              <a:defRPr/>
            </a:pPr>
            <a:endParaRPr lang="fa-IR"/>
          </a:p>
        </p:txBody>
      </p:sp>
      <p:sp>
        <p:nvSpPr>
          <p:cNvPr id="6" name="Slide Number Placeholder 17"/>
          <p:cNvSpPr>
            <a:spLocks noGrp="1"/>
          </p:cNvSpPr>
          <p:nvPr>
            <p:ph type="sldNum" sz="quarter" idx="12"/>
          </p:nvPr>
        </p:nvSpPr>
        <p:spPr/>
        <p:txBody>
          <a:bodyPr/>
          <a:lstStyle>
            <a:lvl1pPr>
              <a:defRPr/>
            </a:lvl1pPr>
          </a:lstStyle>
          <a:p>
            <a:pPr>
              <a:defRPr/>
            </a:pPr>
            <a:fld id="{9AF02A42-A1D3-4324-8119-2640CC384664}" type="slidenum">
              <a:rPr lang="fa-IR"/>
              <a:pPr>
                <a:defRPr/>
              </a:pPr>
              <a:t>‹#›</a:t>
            </a:fld>
            <a:endParaRPr lang="fa-I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FF9E04-B8F2-417E-82D3-FECA573CDD48}" type="datetime8">
              <a:rPr lang="fa-IR"/>
              <a:pPr>
                <a:defRPr/>
              </a:pPr>
              <a:t>آوريل 15، 15</a:t>
            </a:fld>
            <a:endParaRPr lang="fa-IR"/>
          </a:p>
        </p:txBody>
      </p:sp>
      <p:sp>
        <p:nvSpPr>
          <p:cNvPr id="5" name="Footer Placeholder 4"/>
          <p:cNvSpPr>
            <a:spLocks noGrp="1"/>
          </p:cNvSpPr>
          <p:nvPr>
            <p:ph type="ftr" sz="quarter" idx="11"/>
          </p:nvPr>
        </p:nvSpPr>
        <p:spPr/>
        <p:txBody>
          <a:bodyPr/>
          <a:lstStyle>
            <a:lvl1pPr>
              <a:defRPr/>
            </a:lvl1pPr>
          </a:lstStyle>
          <a:p>
            <a:pPr>
              <a:defRPr/>
            </a:pPr>
            <a:endParaRPr lang="fa-IR"/>
          </a:p>
        </p:txBody>
      </p:sp>
      <p:sp>
        <p:nvSpPr>
          <p:cNvPr id="6" name="Slide Number Placeholder 5"/>
          <p:cNvSpPr>
            <a:spLocks noGrp="1"/>
          </p:cNvSpPr>
          <p:nvPr>
            <p:ph type="sldNum" sz="quarter" idx="12"/>
          </p:nvPr>
        </p:nvSpPr>
        <p:spPr/>
        <p:txBody>
          <a:bodyPr/>
          <a:lstStyle>
            <a:lvl1pPr>
              <a:defRPr/>
            </a:lvl1pPr>
          </a:lstStyle>
          <a:p>
            <a:pPr>
              <a:defRPr/>
            </a:pPr>
            <a:fld id="{BA914F86-06F1-4A22-9957-A355F4B25A90}" type="slidenum">
              <a:rPr lang="fa-IR"/>
              <a:pPr>
                <a:defRPr/>
              </a:pPr>
              <a:t>‹#›</a:t>
            </a:fld>
            <a:endParaRPr lang="fa-I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84FB3EEF-E8A3-4A41-AED1-DC0C9EC5F453}" type="datetime8">
              <a:rPr lang="fa-IR"/>
              <a:pPr>
                <a:defRPr/>
              </a:pPr>
              <a:t>آوريل 15، 15</a:t>
            </a:fld>
            <a:endParaRPr lang="fa-IR"/>
          </a:p>
        </p:txBody>
      </p:sp>
      <p:sp>
        <p:nvSpPr>
          <p:cNvPr id="6" name="Footer Placeholder 21"/>
          <p:cNvSpPr>
            <a:spLocks noGrp="1"/>
          </p:cNvSpPr>
          <p:nvPr>
            <p:ph type="ftr" sz="quarter" idx="11"/>
          </p:nvPr>
        </p:nvSpPr>
        <p:spPr/>
        <p:txBody>
          <a:bodyPr/>
          <a:lstStyle>
            <a:lvl1pPr>
              <a:defRPr/>
            </a:lvl1pPr>
          </a:lstStyle>
          <a:p>
            <a:pPr>
              <a:defRPr/>
            </a:pPr>
            <a:endParaRPr lang="fa-IR"/>
          </a:p>
        </p:txBody>
      </p:sp>
      <p:sp>
        <p:nvSpPr>
          <p:cNvPr id="7" name="Slide Number Placeholder 17"/>
          <p:cNvSpPr>
            <a:spLocks noGrp="1"/>
          </p:cNvSpPr>
          <p:nvPr>
            <p:ph type="sldNum" sz="quarter" idx="12"/>
          </p:nvPr>
        </p:nvSpPr>
        <p:spPr/>
        <p:txBody>
          <a:bodyPr/>
          <a:lstStyle>
            <a:lvl1pPr>
              <a:defRPr/>
            </a:lvl1pPr>
          </a:lstStyle>
          <a:p>
            <a:pPr>
              <a:defRPr/>
            </a:pPr>
            <a:fld id="{81C50C75-D45A-4CFC-9A5B-82C726BE02E4}" type="slidenum">
              <a:rPr lang="fa-IR"/>
              <a:pPr>
                <a:defRPr/>
              </a:pPr>
              <a:t>‹#›</a:t>
            </a:fld>
            <a:endParaRPr lang="fa-I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E5B2006-00D4-4F83-B5FA-B4A55F249D22}" type="datetime8">
              <a:rPr lang="fa-IR"/>
              <a:pPr>
                <a:defRPr/>
              </a:pPr>
              <a:t>آوريل 15، 15</a:t>
            </a:fld>
            <a:endParaRPr lang="fa-IR"/>
          </a:p>
        </p:txBody>
      </p:sp>
      <p:sp>
        <p:nvSpPr>
          <p:cNvPr id="8" name="Footer Placeholder 21"/>
          <p:cNvSpPr>
            <a:spLocks noGrp="1"/>
          </p:cNvSpPr>
          <p:nvPr>
            <p:ph type="ftr" sz="quarter" idx="11"/>
          </p:nvPr>
        </p:nvSpPr>
        <p:spPr/>
        <p:txBody>
          <a:bodyPr/>
          <a:lstStyle>
            <a:lvl1pPr>
              <a:defRPr/>
            </a:lvl1pPr>
          </a:lstStyle>
          <a:p>
            <a:pPr>
              <a:defRPr/>
            </a:pPr>
            <a:endParaRPr lang="fa-IR"/>
          </a:p>
        </p:txBody>
      </p:sp>
      <p:sp>
        <p:nvSpPr>
          <p:cNvPr id="9" name="Slide Number Placeholder 17"/>
          <p:cNvSpPr>
            <a:spLocks noGrp="1"/>
          </p:cNvSpPr>
          <p:nvPr>
            <p:ph type="sldNum" sz="quarter" idx="12"/>
          </p:nvPr>
        </p:nvSpPr>
        <p:spPr/>
        <p:txBody>
          <a:bodyPr/>
          <a:lstStyle>
            <a:lvl1pPr>
              <a:defRPr/>
            </a:lvl1pPr>
          </a:lstStyle>
          <a:p>
            <a:pPr>
              <a:defRPr/>
            </a:pPr>
            <a:fld id="{1AAE3739-C047-49AC-B8A9-F0A4149BFBF9}" type="slidenum">
              <a:rPr lang="fa-IR"/>
              <a:pPr>
                <a:defRPr/>
              </a:pPr>
              <a:t>‹#›</a:t>
            </a:fld>
            <a:endParaRPr lang="fa-I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6777B95-A62A-4861-A908-8BA4B2E78BD9}" type="datetime8">
              <a:rPr lang="fa-IR"/>
              <a:pPr>
                <a:defRPr/>
              </a:pPr>
              <a:t>آوريل 15، 15</a:t>
            </a:fld>
            <a:endParaRPr lang="fa-IR"/>
          </a:p>
        </p:txBody>
      </p:sp>
      <p:sp>
        <p:nvSpPr>
          <p:cNvPr id="4" name="Footer Placeholder 21"/>
          <p:cNvSpPr>
            <a:spLocks noGrp="1"/>
          </p:cNvSpPr>
          <p:nvPr>
            <p:ph type="ftr" sz="quarter" idx="11"/>
          </p:nvPr>
        </p:nvSpPr>
        <p:spPr/>
        <p:txBody>
          <a:bodyPr/>
          <a:lstStyle>
            <a:lvl1pPr>
              <a:defRPr/>
            </a:lvl1pPr>
          </a:lstStyle>
          <a:p>
            <a:pPr>
              <a:defRPr/>
            </a:pPr>
            <a:endParaRPr lang="fa-IR"/>
          </a:p>
        </p:txBody>
      </p:sp>
      <p:sp>
        <p:nvSpPr>
          <p:cNvPr id="5" name="Slide Number Placeholder 17"/>
          <p:cNvSpPr>
            <a:spLocks noGrp="1"/>
          </p:cNvSpPr>
          <p:nvPr>
            <p:ph type="sldNum" sz="quarter" idx="12"/>
          </p:nvPr>
        </p:nvSpPr>
        <p:spPr/>
        <p:txBody>
          <a:bodyPr/>
          <a:lstStyle>
            <a:lvl1pPr>
              <a:defRPr/>
            </a:lvl1pPr>
          </a:lstStyle>
          <a:p>
            <a:pPr>
              <a:defRPr/>
            </a:pPr>
            <a:fld id="{F97384F8-36A5-4413-B74E-36B074E813A8}" type="slidenum">
              <a:rPr lang="fa-IR"/>
              <a:pPr>
                <a:defRPr/>
              </a:pPr>
              <a:t>‹#›</a:t>
            </a:fld>
            <a:endParaRPr lang="fa-I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B57775-5499-4152-9854-67B0C1CD723E}" type="datetime8">
              <a:rPr lang="fa-IR"/>
              <a:pPr>
                <a:defRPr/>
              </a:pPr>
              <a:t>آوريل 15، 15</a:t>
            </a:fld>
            <a:endParaRPr lang="fa-IR"/>
          </a:p>
        </p:txBody>
      </p:sp>
      <p:sp>
        <p:nvSpPr>
          <p:cNvPr id="3" name="Footer Placeholder 21"/>
          <p:cNvSpPr>
            <a:spLocks noGrp="1"/>
          </p:cNvSpPr>
          <p:nvPr>
            <p:ph type="ftr" sz="quarter" idx="11"/>
          </p:nvPr>
        </p:nvSpPr>
        <p:spPr/>
        <p:txBody>
          <a:bodyPr/>
          <a:lstStyle>
            <a:lvl1pPr>
              <a:defRPr/>
            </a:lvl1pPr>
          </a:lstStyle>
          <a:p>
            <a:pPr>
              <a:defRPr/>
            </a:pPr>
            <a:endParaRPr lang="fa-IR"/>
          </a:p>
        </p:txBody>
      </p:sp>
      <p:sp>
        <p:nvSpPr>
          <p:cNvPr id="4" name="Slide Number Placeholder 17"/>
          <p:cNvSpPr>
            <a:spLocks noGrp="1"/>
          </p:cNvSpPr>
          <p:nvPr>
            <p:ph type="sldNum" sz="quarter" idx="12"/>
          </p:nvPr>
        </p:nvSpPr>
        <p:spPr/>
        <p:txBody>
          <a:bodyPr/>
          <a:lstStyle>
            <a:lvl1pPr>
              <a:defRPr/>
            </a:lvl1pPr>
          </a:lstStyle>
          <a:p>
            <a:pPr>
              <a:defRPr/>
            </a:pPr>
            <a:fld id="{108531DB-AF9B-424E-94A1-64435AABFD21}" type="slidenum">
              <a:rPr lang="fa-IR"/>
              <a:pPr>
                <a:defRPr/>
              </a:pPr>
              <a:t>‹#›</a:t>
            </a:fld>
            <a:endParaRPr lang="fa-I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AB546135-11F0-4665-8A50-6DA4247E6010}" type="datetime8">
              <a:rPr lang="fa-IR"/>
              <a:pPr>
                <a:defRPr/>
              </a:pPr>
              <a:t>آوريل 15، 15</a:t>
            </a:fld>
            <a:endParaRPr lang="fa-IR"/>
          </a:p>
        </p:txBody>
      </p:sp>
      <p:sp>
        <p:nvSpPr>
          <p:cNvPr id="6" name="Footer Placeholder 21"/>
          <p:cNvSpPr>
            <a:spLocks noGrp="1"/>
          </p:cNvSpPr>
          <p:nvPr>
            <p:ph type="ftr" sz="quarter" idx="11"/>
          </p:nvPr>
        </p:nvSpPr>
        <p:spPr/>
        <p:txBody>
          <a:bodyPr/>
          <a:lstStyle>
            <a:lvl1pPr>
              <a:defRPr/>
            </a:lvl1pPr>
          </a:lstStyle>
          <a:p>
            <a:pPr>
              <a:defRPr/>
            </a:pPr>
            <a:endParaRPr lang="fa-IR"/>
          </a:p>
        </p:txBody>
      </p:sp>
      <p:sp>
        <p:nvSpPr>
          <p:cNvPr id="7" name="Slide Number Placeholder 17"/>
          <p:cNvSpPr>
            <a:spLocks noGrp="1"/>
          </p:cNvSpPr>
          <p:nvPr>
            <p:ph type="sldNum" sz="quarter" idx="12"/>
          </p:nvPr>
        </p:nvSpPr>
        <p:spPr/>
        <p:txBody>
          <a:bodyPr/>
          <a:lstStyle>
            <a:lvl1pPr>
              <a:defRPr/>
            </a:lvl1pPr>
          </a:lstStyle>
          <a:p>
            <a:pPr>
              <a:defRPr/>
            </a:pPr>
            <a:fld id="{FA9161DB-1467-46D9-9B47-DFCC819BB1D9}" type="slidenum">
              <a:rPr lang="fa-IR"/>
              <a:pPr>
                <a:defRPr/>
              </a:pPr>
              <a:t>‹#›</a:t>
            </a:fld>
            <a:endParaRPr lang="fa-I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8EF247A2-440C-48D5-A48D-C22ED92549B9}" type="datetime8">
              <a:rPr lang="fa-IR"/>
              <a:pPr>
                <a:defRPr/>
              </a:pPr>
              <a:t>آوريل 15، 15</a:t>
            </a:fld>
            <a:endParaRPr lang="fa-IR"/>
          </a:p>
        </p:txBody>
      </p:sp>
      <p:sp>
        <p:nvSpPr>
          <p:cNvPr id="10" name="Footer Placeholder 5"/>
          <p:cNvSpPr>
            <a:spLocks noGrp="1"/>
          </p:cNvSpPr>
          <p:nvPr>
            <p:ph type="ftr" sz="quarter" idx="11"/>
          </p:nvPr>
        </p:nvSpPr>
        <p:spPr/>
        <p:txBody>
          <a:bodyPr/>
          <a:lstStyle>
            <a:lvl1pPr>
              <a:defRPr/>
            </a:lvl1pPr>
          </a:lstStyle>
          <a:p>
            <a:pPr>
              <a:defRPr/>
            </a:pPr>
            <a:endParaRPr lang="fa-I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0B58E682-7694-41F3-BD45-0F13E24E00CB}" type="slidenum">
              <a:rPr lang="fa-IR"/>
              <a:pPr>
                <a:defRPr/>
              </a:pPr>
              <a:t>‹#›</a:t>
            </a:fld>
            <a:endParaRPr lang="fa-I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fld id="{B5E0A939-BADD-45A7-8C2F-014DA35C5B5E}" type="datetime8">
              <a:rPr lang="fa-IR"/>
              <a:pPr>
                <a:defRPr/>
              </a:pPr>
              <a:t>آوريل 15، 15</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latin typeface="Arial" charset="0"/>
                <a:cs typeface="Arial" charset="0"/>
              </a:defRPr>
            </a:lvl1pPr>
          </a:lstStyle>
          <a:p>
            <a:pPr>
              <a:defRPr/>
            </a:pPr>
            <a:fld id="{5D14F559-BAAC-4464-A30C-44C32F315C32}" type="slidenum">
              <a:rPr lang="fa-IR"/>
              <a:pPr>
                <a:defRPr/>
              </a:pPr>
              <a:t>‹#›</a:t>
            </a:fld>
            <a:endParaRPr lang="fa-I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3996" r:id="rId1"/>
    <p:sldLayoutId id="2147483988" r:id="rId2"/>
    <p:sldLayoutId id="2147483997" r:id="rId3"/>
    <p:sldLayoutId id="2147483989" r:id="rId4"/>
    <p:sldLayoutId id="2147483990" r:id="rId5"/>
    <p:sldLayoutId id="2147483991" r:id="rId6"/>
    <p:sldLayoutId id="2147483992" r:id="rId7"/>
    <p:sldLayoutId id="2147483993" r:id="rId8"/>
    <p:sldLayoutId id="2147483998" r:id="rId9"/>
    <p:sldLayoutId id="2147483994" r:id="rId10"/>
    <p:sldLayoutId id="2147483995" r:id="rId11"/>
  </p:sldLayoutIdLst>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2"/>
          <p:cNvSpPr>
            <a:spLocks noGrp="1"/>
          </p:cNvSpPr>
          <p:nvPr>
            <p:ph type="subTitle" idx="1"/>
          </p:nvPr>
        </p:nvSpPr>
        <p:spPr>
          <a:xfrm>
            <a:off x="484188" y="357188"/>
            <a:ext cx="8043862" cy="6072187"/>
          </a:xfrm>
          <a:ln>
            <a:solidFill>
              <a:srgbClr val="FF0000"/>
            </a:solidFill>
          </a:ln>
        </p:spPr>
        <p:txBody>
          <a:bodyPr/>
          <a:lstStyle/>
          <a:p>
            <a:pPr marR="0" algn="ctr" rtl="1" eaLnBrk="1" hangingPunct="1"/>
            <a:r>
              <a:rPr lang="fa-IR" sz="3600" dirty="0" smtClean="0">
                <a:latin typeface="IranNastaliq" pitchFamily="18" charset="0"/>
              </a:rPr>
              <a:t> </a:t>
            </a:r>
            <a:r>
              <a:rPr lang="fa-IR" sz="4400" dirty="0" smtClean="0">
                <a:latin typeface="IranNastaliq" pitchFamily="18" charset="0"/>
              </a:rPr>
              <a:t>بنام خدا</a:t>
            </a:r>
          </a:p>
          <a:p>
            <a:pPr marR="0" algn="ctr" rtl="1" eaLnBrk="1" hangingPunct="1"/>
            <a:endParaRPr lang="fa-IR" sz="5400" b="1" dirty="0" smtClean="0">
              <a:latin typeface="IranNastaliq" pitchFamily="18" charset="0"/>
            </a:endParaRPr>
          </a:p>
          <a:p>
            <a:pPr marR="0" algn="ctr" rtl="1" eaLnBrk="1" hangingPunct="1"/>
            <a:r>
              <a:rPr lang="fa-IR" sz="5400" b="1" dirty="0" smtClean="0">
                <a:latin typeface="IranNastaliq" pitchFamily="18" charset="0"/>
              </a:rPr>
              <a:t>عنوان: سیاست تقسیم سود</a:t>
            </a:r>
          </a:p>
          <a:p>
            <a:pPr marR="0" algn="ctr" rtl="1" eaLnBrk="1" hangingPunct="1"/>
            <a:endParaRPr lang="fa-IR" sz="4000" b="1" dirty="0" smtClean="0">
              <a:latin typeface="IranNastaliq" pitchFamily="18" charset="0"/>
            </a:endParaRPr>
          </a:p>
          <a:p>
            <a:pPr marR="0" algn="ctr" rtl="1" eaLnBrk="1" hangingPunct="1"/>
            <a:r>
              <a:rPr lang="fa-IR" sz="4000" b="1" dirty="0" smtClean="0">
                <a:solidFill>
                  <a:srgbClr val="5E021E"/>
                </a:solidFill>
                <a:latin typeface="IranNastaliq" pitchFamily="18" charset="0"/>
              </a:rPr>
              <a:t>استاد  ارجمند:</a:t>
            </a:r>
            <a:r>
              <a:rPr lang="fa-IR" sz="4400" b="1" dirty="0" smtClean="0">
                <a:solidFill>
                  <a:srgbClr val="5E021E"/>
                </a:solidFill>
                <a:latin typeface="IranNastaliq" pitchFamily="18" charset="0"/>
              </a:rPr>
              <a:t>جناب  آقای دکتر دهقان </a:t>
            </a:r>
            <a:endParaRPr lang="fa-IR" sz="4000" b="1" dirty="0" smtClean="0">
              <a:solidFill>
                <a:srgbClr val="5E021E"/>
              </a:solidFill>
              <a:latin typeface="IranNastaliq" pitchFamily="18" charset="0"/>
            </a:endParaRPr>
          </a:p>
          <a:p>
            <a:pPr marR="0" algn="ctr" rtl="1" eaLnBrk="1" hangingPunct="1"/>
            <a:endParaRPr lang="fa-IR" sz="1800" b="1" dirty="0" smtClean="0">
              <a:solidFill>
                <a:srgbClr val="FF0066"/>
              </a:solidFill>
              <a:latin typeface="IranNastaliq" pitchFamily="18" charset="0"/>
            </a:endParaRPr>
          </a:p>
          <a:p>
            <a:pPr marR="0" algn="ctr" rtl="1" eaLnBrk="1" hangingPunct="1"/>
            <a:r>
              <a:rPr lang="fa-IR" sz="4000" b="1" dirty="0" smtClean="0">
                <a:solidFill>
                  <a:srgbClr val="FF0066"/>
                </a:solidFill>
                <a:latin typeface="IranNastaliq" pitchFamily="18" charset="0"/>
              </a:rPr>
              <a:t>گردآوری کنندگان: سعید زمانی ، اکرم کوشکباغی ، سمانه پیروی</a:t>
            </a:r>
            <a:endParaRPr lang="en-US" sz="4000" b="1" dirty="0" smtClean="0">
              <a:solidFill>
                <a:srgbClr val="FF0066"/>
              </a:solidFill>
              <a:latin typeface="IranNastaliq" pitchFamily="18" charset="0"/>
              <a:cs typeface="Majalla UI"/>
            </a:endParaRPr>
          </a:p>
          <a:p>
            <a:pPr marR="0" algn="ctr" eaLnBrk="1" hangingPunct="1"/>
            <a:endParaRPr lang="fa-IR" sz="3200" dirty="0" smtClean="0">
              <a:cs typeface="B Titr" pitchFamily="2" charset="-78"/>
            </a:endParaRPr>
          </a:p>
          <a:p>
            <a:pPr marR="0" algn="ctr" eaLnBrk="1" hangingPunct="1"/>
            <a:endParaRPr lang="fa-IR" sz="3200" dirty="0" smtClean="0">
              <a:cs typeface="B Titr" pitchFamily="2" charset="-78"/>
            </a:endParaRPr>
          </a:p>
          <a:p>
            <a:pPr marR="0" algn="ctr" eaLnBrk="1" hangingPunct="1"/>
            <a:endParaRPr lang="fa-IR" sz="4400" dirty="0" smtClean="0">
              <a:cs typeface="B Titr" pitchFamily="2" charset="-78"/>
            </a:endParaRPr>
          </a:p>
        </p:txBody>
      </p:sp>
      <p:sp>
        <p:nvSpPr>
          <p:cNvPr id="4" name="Slide Number Placeholder 3"/>
          <p:cNvSpPr>
            <a:spLocks noGrp="1"/>
          </p:cNvSpPr>
          <p:nvPr>
            <p:ph type="sldNum" sz="quarter" idx="12"/>
          </p:nvPr>
        </p:nvSpPr>
        <p:spPr/>
        <p:txBody>
          <a:bodyPr/>
          <a:lstStyle/>
          <a:p>
            <a:pPr>
              <a:defRPr/>
            </a:pPr>
            <a:fld id="{608ACE5B-F123-47A3-BB90-AD000313DA91}" type="slidenum">
              <a:rPr lang="fa-IR"/>
              <a:pPr>
                <a:defRPr/>
              </a:pPr>
              <a:t>1</a:t>
            </a:fld>
            <a:endParaRPr lang="fa-IR"/>
          </a:p>
        </p:txBody>
      </p:sp>
      <p:pic>
        <p:nvPicPr>
          <p:cNvPr id="5124" name="Picture 6" descr="C:\Users\farakavosh\Desktop\SA.jpg"/>
          <p:cNvPicPr>
            <a:picLocks noChangeAspect="1" noChangeArrowheads="1"/>
          </p:cNvPicPr>
          <p:nvPr/>
        </p:nvPicPr>
        <p:blipFill>
          <a:blip r:embed="rId2"/>
          <a:srcRect/>
          <a:stretch>
            <a:fillRect/>
          </a:stretch>
        </p:blipFill>
        <p:spPr bwMode="auto">
          <a:xfrm>
            <a:off x="0" y="0"/>
            <a:ext cx="1800225" cy="18573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2428875" cy="1285875"/>
          </a:xfrm>
        </p:spPr>
        <p:txBody>
          <a:bodyPr/>
          <a:lstStyle/>
          <a:p>
            <a:pPr>
              <a:defRPr/>
            </a:pPr>
            <a:endParaRPr lang="en-US" dirty="0"/>
          </a:p>
        </p:txBody>
      </p:sp>
      <p:sp>
        <p:nvSpPr>
          <p:cNvPr id="11267" name="Subtitle 2"/>
          <p:cNvSpPr>
            <a:spLocks noGrp="1"/>
          </p:cNvSpPr>
          <p:nvPr>
            <p:ph type="subTitle" idx="1"/>
          </p:nvPr>
        </p:nvSpPr>
        <p:spPr>
          <a:xfrm>
            <a:off x="214313" y="403225"/>
            <a:ext cx="8786812" cy="6454775"/>
          </a:xfrm>
        </p:spPr>
        <p:txBody>
          <a:bodyPr/>
          <a:lstStyle/>
          <a:p>
            <a:pPr marR="0"/>
            <a:r>
              <a:rPr lang="fa-IR" sz="2000" dirty="0" smtClean="0"/>
              <a:t>16-بازپرداخت بدهی </a:t>
            </a:r>
          </a:p>
          <a:p>
            <a:pPr marR="0"/>
            <a:r>
              <a:rPr lang="fa-IR" sz="2000" dirty="0" smtClean="0"/>
              <a:t>17- تاثیر دوره های تجاری</a:t>
            </a:r>
          </a:p>
          <a:p>
            <a:pPr marR="0"/>
            <a:r>
              <a:rPr lang="fa-IR" sz="2000" dirty="0" smtClean="0"/>
              <a:t>18- نوع شرکت </a:t>
            </a:r>
          </a:p>
          <a:p>
            <a:pPr marR="0"/>
            <a:r>
              <a:rPr lang="fa-IR" sz="2000" dirty="0" smtClean="0"/>
              <a:t>19- عمر شرکت </a:t>
            </a:r>
          </a:p>
          <a:p>
            <a:pPr marR="0"/>
            <a:r>
              <a:rPr lang="fa-IR" sz="2000" dirty="0" smtClean="0"/>
              <a:t>20- هزینه های نمایندگی </a:t>
            </a:r>
          </a:p>
          <a:p>
            <a:pPr marR="0"/>
            <a:r>
              <a:rPr lang="fa-IR" sz="2000" dirty="0" smtClean="0"/>
              <a:t>21- تئوری انتظارات </a:t>
            </a:r>
          </a:p>
          <a:p>
            <a:pPr marR="0"/>
            <a:r>
              <a:rPr lang="fa-IR" sz="2000" dirty="0" smtClean="0"/>
              <a:t>22- فرصت های سرمایه گذاری</a:t>
            </a:r>
          </a:p>
          <a:p>
            <a:pPr marR="0"/>
            <a:r>
              <a:rPr lang="fa-IR" sz="2800" b="1" dirty="0" smtClean="0"/>
              <a:t>تئوری های تقسیم سود :</a:t>
            </a:r>
          </a:p>
          <a:p>
            <a:pPr marR="0"/>
            <a:r>
              <a:rPr lang="fa-IR" sz="2000" dirty="0" smtClean="0"/>
              <a:t>معمای سود سهام </a:t>
            </a:r>
          </a:p>
          <a:p>
            <a:pPr marR="0"/>
            <a:r>
              <a:rPr lang="fa-IR" sz="2000" dirty="0" smtClean="0"/>
              <a:t>مشکل تعیین ترجیحات سزمایه گذاران در مورد سیاست تقسیم سود </a:t>
            </a:r>
          </a:p>
          <a:p>
            <a:pPr marR="0"/>
            <a:r>
              <a:rPr lang="fa-IR" sz="2000" dirty="0" smtClean="0"/>
              <a:t>در ارتباط با تاثیر سود بر ارزش شرکت دو دیدگاه وجود دارد که عبارتند از :</a:t>
            </a:r>
          </a:p>
          <a:p>
            <a:pPr marR="0"/>
            <a:r>
              <a:rPr lang="fa-IR" sz="2000" dirty="0" smtClean="0"/>
              <a:t>الف : نظریه عدم ارتباط تقسیم سود  </a:t>
            </a:r>
            <a:r>
              <a:rPr lang="fa-IR" sz="2000" dirty="0" smtClean="0"/>
              <a:t>                         </a:t>
            </a:r>
            <a:r>
              <a:rPr lang="fa-IR" sz="2000" dirty="0" smtClean="0"/>
              <a:t>1- نظریه میلرومودیلیانی </a:t>
            </a:r>
          </a:p>
          <a:p>
            <a:pPr marR="0"/>
            <a:r>
              <a:rPr lang="fa-IR" sz="2000" dirty="0" smtClean="0"/>
              <a:t>                                       </a:t>
            </a:r>
            <a:r>
              <a:rPr lang="fa-IR" sz="2000" dirty="0" smtClean="0"/>
              <a:t>                                               </a:t>
            </a:r>
            <a:r>
              <a:rPr lang="fa-IR" sz="2000" dirty="0" smtClean="0"/>
              <a:t>2- نظریه درآمد باقیمانده </a:t>
            </a:r>
          </a:p>
          <a:p>
            <a:pPr marR="0"/>
            <a:r>
              <a:rPr lang="fa-IR" sz="2000" dirty="0" smtClean="0"/>
              <a:t>ب:نظریه ارتباط سیاست تقسیم سود با ارزش شرکت    </a:t>
            </a:r>
            <a:r>
              <a:rPr lang="fa-IR" sz="2000" dirty="0" smtClean="0"/>
              <a:t>                                مدل </a:t>
            </a:r>
            <a:r>
              <a:rPr lang="fa-IR" sz="2000" dirty="0" smtClean="0"/>
              <a:t>ارزیابی کوردون </a:t>
            </a:r>
          </a:p>
          <a:p>
            <a:pPr marR="0"/>
            <a:r>
              <a:rPr lang="fa-IR" sz="2000" dirty="0" smtClean="0"/>
              <a:t>                                                                 </a:t>
            </a:r>
            <a:r>
              <a:rPr lang="fa-IR" sz="2000" dirty="0" smtClean="0"/>
              <a:t>                                                       مدل </a:t>
            </a:r>
            <a:r>
              <a:rPr lang="fa-IR" sz="2000" dirty="0" smtClean="0"/>
              <a:t>پرنده در دست </a:t>
            </a:r>
          </a:p>
          <a:p>
            <a:pPr marR="0"/>
            <a:r>
              <a:rPr lang="fa-IR" sz="2000" smtClean="0"/>
              <a:t>                                                               </a:t>
            </a:r>
            <a:r>
              <a:rPr lang="fa-IR" sz="2000" smtClean="0"/>
              <a:t>                                                           </a:t>
            </a:r>
            <a:r>
              <a:rPr lang="fa-IR" sz="2000" dirty="0" smtClean="0"/>
              <a:t>مدل واتر </a:t>
            </a:r>
          </a:p>
          <a:p>
            <a:pPr marR="0"/>
            <a:endParaRPr lang="en-US" sz="2400" dirty="0" smtClean="0">
              <a:cs typeface="Majalla UI"/>
            </a:endParaRPr>
          </a:p>
        </p:txBody>
      </p:sp>
      <p:sp>
        <p:nvSpPr>
          <p:cNvPr id="4" name="Slide Number Placeholder 3"/>
          <p:cNvSpPr>
            <a:spLocks noGrp="1"/>
          </p:cNvSpPr>
          <p:nvPr>
            <p:ph type="sldNum" sz="quarter" idx="12"/>
          </p:nvPr>
        </p:nvSpPr>
        <p:spPr/>
        <p:txBody>
          <a:bodyPr/>
          <a:lstStyle/>
          <a:p>
            <a:pPr>
              <a:defRPr/>
            </a:pPr>
            <a:fld id="{34ABA058-E277-4870-843E-494893BDD529}" type="slidenum">
              <a:rPr lang="fa-IR" smtClean="0"/>
              <a:pPr>
                <a:defRPr/>
              </a:pPr>
              <a:t>10</a:t>
            </a:fld>
            <a:endParaRPr lang="fa-IR"/>
          </a:p>
        </p:txBody>
      </p:sp>
      <p:sp>
        <p:nvSpPr>
          <p:cNvPr id="6" name="Right Brace 5"/>
          <p:cNvSpPr/>
          <p:nvPr/>
        </p:nvSpPr>
        <p:spPr>
          <a:xfrm>
            <a:off x="4429125" y="5214938"/>
            <a:ext cx="428625" cy="1000125"/>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7" name="Right Brace 6"/>
          <p:cNvSpPr/>
          <p:nvPr/>
        </p:nvSpPr>
        <p:spPr>
          <a:xfrm>
            <a:off x="5786438" y="4500563"/>
            <a:ext cx="357187" cy="500062"/>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1271" name="Picture 6" descr="C:\Users\farakavosh\Desktop\2729-338840.jpg"/>
          <p:cNvPicPr>
            <a:picLocks noChangeAspect="1" noChangeArrowheads="1"/>
          </p:cNvPicPr>
          <p:nvPr/>
        </p:nvPicPr>
        <p:blipFill>
          <a:blip r:embed="rId2"/>
          <a:srcRect/>
          <a:stretch>
            <a:fillRect/>
          </a:stretch>
        </p:blipFill>
        <p:spPr bwMode="auto">
          <a:xfrm>
            <a:off x="0" y="0"/>
            <a:ext cx="3048000" cy="2085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0" y="500063"/>
            <a:ext cx="9144000" cy="6357937"/>
          </a:xfrm>
        </p:spPr>
        <p:txBody>
          <a:bodyPr/>
          <a:lstStyle/>
          <a:p>
            <a:pPr marR="0" algn="just" rtl="1" eaLnBrk="1" hangingPunct="1"/>
            <a:endParaRPr lang="fa-IR" sz="2800" smtClean="0">
              <a:latin typeface="Times New Roman" pitchFamily="18" charset="0"/>
              <a:ea typeface="Calibri" pitchFamily="34" charset="0"/>
              <a:cs typeface="B Nazanin" pitchFamily="2" charset="-78"/>
            </a:endParaRPr>
          </a:p>
        </p:txBody>
      </p:sp>
      <p:sp>
        <p:nvSpPr>
          <p:cNvPr id="4" name="Slide Number Placeholder 3"/>
          <p:cNvSpPr>
            <a:spLocks noGrp="1"/>
          </p:cNvSpPr>
          <p:nvPr>
            <p:ph type="sldNum" sz="quarter" idx="12"/>
          </p:nvPr>
        </p:nvSpPr>
        <p:spPr/>
        <p:txBody>
          <a:bodyPr/>
          <a:lstStyle/>
          <a:p>
            <a:pPr>
              <a:defRPr/>
            </a:pPr>
            <a:fld id="{484087FF-792A-446B-8DCC-C3FD2618CF0C}" type="slidenum">
              <a:rPr lang="fa-IR"/>
              <a:pPr>
                <a:defRPr/>
              </a:pPr>
              <a:t>11</a:t>
            </a:fld>
            <a:endParaRPr lang="fa-IR"/>
          </a:p>
        </p:txBody>
      </p:sp>
      <p:pic>
        <p:nvPicPr>
          <p:cNvPr id="13316" name="Picture 5"/>
          <p:cNvPicPr>
            <a:picLocks noChangeAspect="1" noChangeArrowheads="1"/>
          </p:cNvPicPr>
          <p:nvPr/>
        </p:nvPicPr>
        <p:blipFill>
          <a:blip r:embed="rId2"/>
          <a:srcRect/>
          <a:stretch>
            <a:fillRect/>
          </a:stretch>
        </p:blipFill>
        <p:spPr bwMode="auto">
          <a:xfrm>
            <a:off x="0" y="571500"/>
            <a:ext cx="9144000" cy="6000750"/>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285720" y="214290"/>
          <a:ext cx="8143931" cy="6583680"/>
        </p:xfrm>
        <a:graphic>
          <a:graphicData uri="http://schemas.openxmlformats.org/drawingml/2006/table">
            <a:tbl>
              <a:tblPr>
                <a:tableStyleId>{616DA210-FB5B-4158-B5E0-FEB733F419BA}</a:tableStyleId>
              </a:tblPr>
              <a:tblGrid>
                <a:gridCol w="1500198"/>
                <a:gridCol w="1571636"/>
                <a:gridCol w="1428760"/>
                <a:gridCol w="1143008"/>
                <a:gridCol w="1428760"/>
                <a:gridCol w="1071569"/>
              </a:tblGrid>
              <a:tr h="446488">
                <a:tc>
                  <a:txBody>
                    <a:bodyPr/>
                    <a:lstStyle/>
                    <a:p>
                      <a:pPr algn="ctr"/>
                      <a:r>
                        <a:rPr lang="en-US" sz="2400" b="1" dirty="0" smtClean="0">
                          <a:cs typeface="+mn-cs"/>
                        </a:rPr>
                        <a:t>p/e</a:t>
                      </a:r>
                      <a:r>
                        <a:rPr lang="en-US" sz="2400" b="1" baseline="0" dirty="0" smtClean="0">
                          <a:cs typeface="+mn-cs"/>
                        </a:rPr>
                        <a:t> </a:t>
                      </a:r>
                      <a:r>
                        <a:rPr lang="fa-IR" sz="2400" b="1" baseline="0" dirty="0" smtClean="0">
                          <a:cs typeface="+mn-cs"/>
                        </a:rPr>
                        <a:t>سهم</a:t>
                      </a:r>
                      <a:endParaRPr lang="en-US" sz="2400" b="1" dirty="0">
                        <a:cs typeface="+mn-cs"/>
                      </a:endParaRPr>
                    </a:p>
                  </a:txBody>
                  <a:tcPr/>
                </a:tc>
                <a:tc>
                  <a:txBody>
                    <a:bodyPr/>
                    <a:lstStyle/>
                    <a:p>
                      <a:pPr algn="ctr"/>
                      <a:r>
                        <a:rPr lang="en-US" sz="2400" b="1" dirty="0" smtClean="0">
                          <a:cs typeface="+mn-cs"/>
                        </a:rPr>
                        <a:t>p/e </a:t>
                      </a:r>
                      <a:r>
                        <a:rPr lang="fa-IR" sz="2400" b="1" dirty="0" smtClean="0">
                          <a:cs typeface="+mn-cs"/>
                        </a:rPr>
                        <a:t>گروه</a:t>
                      </a:r>
                      <a:endParaRPr lang="en-US" sz="2400" b="1" dirty="0">
                        <a:cs typeface="+mn-cs"/>
                      </a:endParaRPr>
                    </a:p>
                  </a:txBody>
                  <a:tcPr/>
                </a:tc>
                <a:tc>
                  <a:txBody>
                    <a:bodyPr/>
                    <a:lstStyle/>
                    <a:p>
                      <a:pPr algn="ctr"/>
                      <a:r>
                        <a:rPr lang="fa-IR" sz="2400" b="1" dirty="0" smtClean="0">
                          <a:cs typeface="+mn-cs"/>
                        </a:rPr>
                        <a:t>قیمت سهم</a:t>
                      </a:r>
                      <a:endParaRPr lang="en-US" sz="2400" b="1" dirty="0">
                        <a:cs typeface="+mn-cs"/>
                      </a:endParaRPr>
                    </a:p>
                  </a:txBody>
                  <a:tcPr/>
                </a:tc>
                <a:tc>
                  <a:txBody>
                    <a:bodyPr/>
                    <a:lstStyle/>
                    <a:p>
                      <a:pPr algn="ctr"/>
                      <a:r>
                        <a:rPr lang="fa-IR" sz="2400" b="1" dirty="0" smtClean="0">
                          <a:cs typeface="+mn-cs"/>
                        </a:rPr>
                        <a:t>درصد تقسم</a:t>
                      </a:r>
                      <a:endParaRPr lang="en-US" sz="2400" b="1" dirty="0">
                        <a:cs typeface="+mn-cs"/>
                      </a:endParaRPr>
                    </a:p>
                  </a:txBody>
                  <a:tcPr/>
                </a:tc>
                <a:tc>
                  <a:txBody>
                    <a:bodyPr/>
                    <a:lstStyle/>
                    <a:p>
                      <a:pPr algn="ctr"/>
                      <a:r>
                        <a:rPr lang="en-US" sz="2400" b="1" dirty="0" err="1" smtClean="0">
                          <a:cs typeface="+mn-cs"/>
                        </a:rPr>
                        <a:t>Eps</a:t>
                      </a:r>
                      <a:r>
                        <a:rPr lang="en-US" sz="2400" b="1" dirty="0" smtClean="0">
                          <a:cs typeface="+mn-cs"/>
                        </a:rPr>
                        <a:t>(93)</a:t>
                      </a:r>
                      <a:endParaRPr lang="en-US" sz="2400" b="1" dirty="0">
                        <a:cs typeface="+mn-cs"/>
                      </a:endParaRPr>
                    </a:p>
                  </a:txBody>
                  <a:tcPr/>
                </a:tc>
                <a:tc>
                  <a:txBody>
                    <a:bodyPr/>
                    <a:lstStyle/>
                    <a:p>
                      <a:pPr algn="ctr" rtl="1"/>
                      <a:r>
                        <a:rPr lang="fa-IR" sz="2400" b="1" dirty="0" smtClean="0">
                          <a:cs typeface="+mn-cs"/>
                        </a:rPr>
                        <a:t>شرکت</a:t>
                      </a:r>
                      <a:endParaRPr lang="en-US" sz="2400" b="1" dirty="0">
                        <a:cs typeface="+mn-cs"/>
                      </a:endParaRPr>
                    </a:p>
                  </a:txBody>
                  <a:tcPr/>
                </a:tc>
              </a:tr>
              <a:tr h="744146">
                <a:tc>
                  <a:txBody>
                    <a:bodyPr/>
                    <a:lstStyle/>
                    <a:p>
                      <a:pPr algn="ctr" rtl="1"/>
                      <a:r>
                        <a:rPr lang="fa-IR" sz="2200" b="1" dirty="0" smtClean="0"/>
                        <a:t>4/13</a:t>
                      </a:r>
                      <a:endParaRPr lang="en-US" sz="2200" b="1" dirty="0"/>
                    </a:p>
                  </a:txBody>
                  <a:tcPr/>
                </a:tc>
                <a:tc>
                  <a:txBody>
                    <a:bodyPr/>
                    <a:lstStyle/>
                    <a:p>
                      <a:pPr algn="ctr" rtl="1"/>
                      <a:r>
                        <a:rPr lang="fa-IR" sz="2200" b="1" dirty="0" smtClean="0"/>
                        <a:t>5/07</a:t>
                      </a:r>
                      <a:endParaRPr lang="en-US" sz="2200" b="1" dirty="0"/>
                    </a:p>
                  </a:txBody>
                  <a:tcPr/>
                </a:tc>
                <a:tc>
                  <a:txBody>
                    <a:bodyPr/>
                    <a:lstStyle/>
                    <a:p>
                      <a:pPr algn="ctr" rtl="1"/>
                      <a:r>
                        <a:rPr lang="fa-IR" sz="2200" b="1" dirty="0" smtClean="0"/>
                        <a:t>7484</a:t>
                      </a:r>
                      <a:endParaRPr lang="en-US" sz="2200" b="1" dirty="0"/>
                    </a:p>
                  </a:txBody>
                  <a:tcPr/>
                </a:tc>
                <a:tc>
                  <a:txBody>
                    <a:bodyPr/>
                    <a:lstStyle/>
                    <a:p>
                      <a:pPr algn="ctr" rtl="1"/>
                      <a:r>
                        <a:rPr lang="fa-IR" sz="2200" b="1" dirty="0" smtClean="0"/>
                        <a:t>95%</a:t>
                      </a:r>
                      <a:endParaRPr lang="en-US" sz="2200" b="1" dirty="0"/>
                    </a:p>
                  </a:txBody>
                  <a:tcPr/>
                </a:tc>
                <a:tc>
                  <a:txBody>
                    <a:bodyPr/>
                    <a:lstStyle/>
                    <a:p>
                      <a:pPr algn="ctr" rtl="1"/>
                      <a:r>
                        <a:rPr lang="fa-IR" sz="2200" b="1" dirty="0" smtClean="0"/>
                        <a:t>1812</a:t>
                      </a:r>
                      <a:endParaRPr lang="en-US" sz="2200" b="1" dirty="0"/>
                    </a:p>
                  </a:txBody>
                  <a:tcPr/>
                </a:tc>
                <a:tc>
                  <a:txBody>
                    <a:bodyPr/>
                    <a:lstStyle/>
                    <a:p>
                      <a:pPr algn="ctr" rtl="1"/>
                      <a:r>
                        <a:rPr lang="fa-IR" sz="2200" b="1" dirty="0" smtClean="0"/>
                        <a:t>پتروشیمی خراسان</a:t>
                      </a:r>
                      <a:endParaRPr lang="en-US" sz="2200" b="1" dirty="0"/>
                    </a:p>
                  </a:txBody>
                  <a:tcPr/>
                </a:tc>
              </a:tr>
              <a:tr h="416722">
                <a:tc>
                  <a:txBody>
                    <a:bodyPr/>
                    <a:lstStyle/>
                    <a:p>
                      <a:pPr algn="ctr" rtl="1"/>
                      <a:r>
                        <a:rPr lang="fa-IR" sz="2200" b="1" dirty="0" smtClean="0"/>
                        <a:t>5/32</a:t>
                      </a:r>
                      <a:endParaRPr lang="en-US" sz="2200" b="1" dirty="0"/>
                    </a:p>
                  </a:txBody>
                  <a:tcPr/>
                </a:tc>
                <a:tc>
                  <a:txBody>
                    <a:bodyPr/>
                    <a:lstStyle/>
                    <a:p>
                      <a:pPr algn="ctr" rtl="1"/>
                      <a:r>
                        <a:rPr lang="fa-IR" sz="2200" b="1" dirty="0" smtClean="0"/>
                        <a:t>4/26</a:t>
                      </a:r>
                      <a:endParaRPr lang="en-US" sz="2200" b="1" dirty="0"/>
                    </a:p>
                  </a:txBody>
                  <a:tcPr/>
                </a:tc>
                <a:tc>
                  <a:txBody>
                    <a:bodyPr/>
                    <a:lstStyle/>
                    <a:p>
                      <a:pPr algn="ctr" rtl="1"/>
                      <a:r>
                        <a:rPr lang="fa-IR" sz="2200" b="1" dirty="0" smtClean="0"/>
                        <a:t>17598</a:t>
                      </a:r>
                      <a:endParaRPr lang="en-US" sz="2200" b="1" dirty="0"/>
                    </a:p>
                  </a:txBody>
                  <a:tcPr/>
                </a:tc>
                <a:tc>
                  <a:txBody>
                    <a:bodyPr/>
                    <a:lstStyle/>
                    <a:p>
                      <a:pPr algn="ctr" rtl="1"/>
                      <a:r>
                        <a:rPr lang="fa-IR" sz="2200" b="1" dirty="0" smtClean="0"/>
                        <a:t>75%</a:t>
                      </a:r>
                      <a:endParaRPr lang="en-US" sz="2200" b="1" dirty="0"/>
                    </a:p>
                  </a:txBody>
                  <a:tcPr/>
                </a:tc>
                <a:tc>
                  <a:txBody>
                    <a:bodyPr/>
                    <a:lstStyle/>
                    <a:p>
                      <a:pPr algn="ctr" rtl="1"/>
                      <a:r>
                        <a:rPr lang="fa-IR" sz="2200" b="1" dirty="0" smtClean="0"/>
                        <a:t>3307</a:t>
                      </a:r>
                      <a:endParaRPr lang="en-US" sz="2200" b="1" dirty="0"/>
                    </a:p>
                  </a:txBody>
                  <a:tcPr/>
                </a:tc>
                <a:tc>
                  <a:txBody>
                    <a:bodyPr/>
                    <a:lstStyle/>
                    <a:p>
                      <a:pPr algn="ctr" rtl="1"/>
                      <a:r>
                        <a:rPr lang="fa-IR" sz="2200" b="1" dirty="0" smtClean="0"/>
                        <a:t>شخارک</a:t>
                      </a:r>
                      <a:endParaRPr lang="en-US" sz="2200" b="1" dirty="0"/>
                    </a:p>
                  </a:txBody>
                  <a:tcPr/>
                </a:tc>
              </a:tr>
              <a:tr h="416722">
                <a:tc>
                  <a:txBody>
                    <a:bodyPr/>
                    <a:lstStyle/>
                    <a:p>
                      <a:pPr algn="ctr" rtl="1"/>
                      <a:r>
                        <a:rPr lang="fa-IR" sz="2200" b="1" dirty="0" smtClean="0"/>
                        <a:t>4/86</a:t>
                      </a:r>
                      <a:endParaRPr lang="en-US" sz="2200" b="1" dirty="0"/>
                    </a:p>
                  </a:txBody>
                  <a:tcPr/>
                </a:tc>
                <a:tc>
                  <a:txBody>
                    <a:bodyPr/>
                    <a:lstStyle/>
                    <a:p>
                      <a:pPr algn="ctr" rtl="1"/>
                      <a:r>
                        <a:rPr lang="fa-IR" sz="2200" b="1" dirty="0" smtClean="0"/>
                        <a:t>5/06</a:t>
                      </a:r>
                      <a:endParaRPr lang="en-US" sz="2200" b="1" dirty="0"/>
                    </a:p>
                  </a:txBody>
                  <a:tcPr/>
                </a:tc>
                <a:tc>
                  <a:txBody>
                    <a:bodyPr/>
                    <a:lstStyle/>
                    <a:p>
                      <a:pPr algn="ctr" rtl="1"/>
                      <a:r>
                        <a:rPr lang="fa-IR" sz="2200" b="1" dirty="0" smtClean="0"/>
                        <a:t>32095</a:t>
                      </a:r>
                      <a:endParaRPr lang="en-US" sz="2200" b="1" dirty="0"/>
                    </a:p>
                  </a:txBody>
                  <a:tcPr/>
                </a:tc>
                <a:tc>
                  <a:txBody>
                    <a:bodyPr/>
                    <a:lstStyle/>
                    <a:p>
                      <a:pPr algn="ctr" rtl="1"/>
                      <a:r>
                        <a:rPr lang="fa-IR" sz="2200" b="1" dirty="0" smtClean="0"/>
                        <a:t>90%</a:t>
                      </a:r>
                      <a:endParaRPr lang="en-US" sz="2200" b="1" dirty="0"/>
                    </a:p>
                  </a:txBody>
                  <a:tcPr/>
                </a:tc>
                <a:tc>
                  <a:txBody>
                    <a:bodyPr/>
                    <a:lstStyle/>
                    <a:p>
                      <a:pPr algn="ctr" rtl="1"/>
                      <a:r>
                        <a:rPr lang="fa-IR" sz="2200" b="1" dirty="0" smtClean="0"/>
                        <a:t>6606</a:t>
                      </a:r>
                      <a:endParaRPr lang="en-US" sz="2200" b="1" dirty="0"/>
                    </a:p>
                  </a:txBody>
                  <a:tcPr/>
                </a:tc>
                <a:tc>
                  <a:txBody>
                    <a:bodyPr/>
                    <a:lstStyle/>
                    <a:p>
                      <a:pPr algn="ctr" rtl="1"/>
                      <a:r>
                        <a:rPr lang="fa-IR" sz="2200" b="1" dirty="0" smtClean="0"/>
                        <a:t>همراه</a:t>
                      </a:r>
                      <a:endParaRPr lang="en-US" sz="2200" b="1" dirty="0"/>
                    </a:p>
                  </a:txBody>
                  <a:tcPr/>
                </a:tc>
              </a:tr>
              <a:tr h="744146">
                <a:tc>
                  <a:txBody>
                    <a:bodyPr/>
                    <a:lstStyle/>
                    <a:p>
                      <a:pPr algn="ctr" rtl="1"/>
                      <a:r>
                        <a:rPr lang="fa-IR" sz="2200" b="1" dirty="0" smtClean="0"/>
                        <a:t>4.05</a:t>
                      </a:r>
                      <a:endParaRPr lang="en-US" sz="2200" b="1" dirty="0"/>
                    </a:p>
                  </a:txBody>
                  <a:tcPr/>
                </a:tc>
                <a:tc>
                  <a:txBody>
                    <a:bodyPr/>
                    <a:lstStyle/>
                    <a:p>
                      <a:pPr algn="ctr" rtl="1"/>
                      <a:r>
                        <a:rPr lang="fa-IR" sz="2200" b="1" dirty="0" smtClean="0"/>
                        <a:t>4/29</a:t>
                      </a:r>
                      <a:endParaRPr lang="en-US" sz="2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2200" b="1" dirty="0" smtClean="0"/>
                        <a:t>16982</a:t>
                      </a:r>
                      <a:endParaRPr lang="en-US" sz="2200" b="1" dirty="0" smtClean="0"/>
                    </a:p>
                    <a:p>
                      <a:pPr algn="ctr" rtl="1"/>
                      <a:endParaRPr lang="en-US" sz="2200" b="1" dirty="0"/>
                    </a:p>
                  </a:txBody>
                  <a:tcPr/>
                </a:tc>
                <a:tc>
                  <a:txBody>
                    <a:bodyPr/>
                    <a:lstStyle/>
                    <a:p>
                      <a:pPr algn="ctr" rtl="1"/>
                      <a:r>
                        <a:rPr lang="fa-IR" sz="2200" b="1" dirty="0" smtClean="0"/>
                        <a:t>4000 ریال</a:t>
                      </a:r>
                      <a:endParaRPr lang="en-US" sz="2200" b="1" dirty="0"/>
                    </a:p>
                  </a:txBody>
                  <a:tcPr/>
                </a:tc>
                <a:tc>
                  <a:txBody>
                    <a:bodyPr/>
                    <a:lstStyle/>
                    <a:p>
                      <a:pPr algn="ctr" rtl="1"/>
                      <a:r>
                        <a:rPr lang="fa-IR" sz="2200" b="1" dirty="0" smtClean="0"/>
                        <a:t>4193</a:t>
                      </a:r>
                      <a:endParaRPr lang="en-US" sz="2200" b="1" dirty="0"/>
                    </a:p>
                  </a:txBody>
                  <a:tcPr/>
                </a:tc>
                <a:tc>
                  <a:txBody>
                    <a:bodyPr/>
                    <a:lstStyle/>
                    <a:p>
                      <a:pPr algn="ctr" rtl="1"/>
                      <a:r>
                        <a:rPr lang="fa-IR" sz="2200" b="1" dirty="0" smtClean="0"/>
                        <a:t>شپاس</a:t>
                      </a:r>
                      <a:endParaRPr lang="en-US" sz="2200" b="1" dirty="0"/>
                    </a:p>
                  </a:txBody>
                  <a:tcPr/>
                </a:tc>
              </a:tr>
              <a:tr h="744146">
                <a:tc>
                  <a:txBody>
                    <a:bodyPr/>
                    <a:lstStyle/>
                    <a:p>
                      <a:pPr algn="ctr" rtl="1"/>
                      <a:r>
                        <a:rPr lang="fa-IR" sz="2200" b="1" dirty="0" smtClean="0"/>
                        <a:t>7/59</a:t>
                      </a:r>
                      <a:endParaRPr lang="en-US" sz="2200" b="1" dirty="0"/>
                    </a:p>
                  </a:txBody>
                  <a:tcPr/>
                </a:tc>
                <a:tc>
                  <a:txBody>
                    <a:bodyPr/>
                    <a:lstStyle/>
                    <a:p>
                      <a:pPr algn="ctr" rtl="1"/>
                      <a:r>
                        <a:rPr lang="fa-IR" sz="2200" b="1" dirty="0" smtClean="0"/>
                        <a:t>7/44</a:t>
                      </a:r>
                      <a:endParaRPr lang="en-US" sz="2200" b="1" dirty="0"/>
                    </a:p>
                  </a:txBody>
                  <a:tcPr/>
                </a:tc>
                <a:tc>
                  <a:txBody>
                    <a:bodyPr/>
                    <a:lstStyle/>
                    <a:p>
                      <a:pPr algn="ctr" rtl="1"/>
                      <a:r>
                        <a:rPr lang="fa-IR" sz="2200" b="1" dirty="0" smtClean="0"/>
                        <a:t>12238</a:t>
                      </a:r>
                      <a:endParaRPr lang="en-US" sz="2200" b="1" dirty="0"/>
                    </a:p>
                  </a:txBody>
                  <a:tcPr/>
                </a:tc>
                <a:tc>
                  <a:txBody>
                    <a:bodyPr/>
                    <a:lstStyle/>
                    <a:p>
                      <a:pPr algn="ctr" rtl="1"/>
                      <a:r>
                        <a:rPr lang="fa-IR" sz="2200" b="1" dirty="0" smtClean="0"/>
                        <a:t>70%</a:t>
                      </a:r>
                      <a:endParaRPr lang="en-US" sz="2200" b="1" dirty="0"/>
                    </a:p>
                  </a:txBody>
                  <a:tcPr/>
                </a:tc>
                <a:tc>
                  <a:txBody>
                    <a:bodyPr/>
                    <a:lstStyle/>
                    <a:p>
                      <a:pPr algn="ctr" rtl="1"/>
                      <a:r>
                        <a:rPr lang="fa-IR" sz="2200" b="1" dirty="0" smtClean="0"/>
                        <a:t>1612</a:t>
                      </a:r>
                      <a:endParaRPr lang="en-US" sz="2200" b="1" dirty="0"/>
                    </a:p>
                  </a:txBody>
                  <a:tcPr/>
                </a:tc>
                <a:tc>
                  <a:txBody>
                    <a:bodyPr/>
                    <a:lstStyle/>
                    <a:p>
                      <a:pPr algn="ctr" rtl="1"/>
                      <a:r>
                        <a:rPr lang="fa-IR" sz="2200" b="1" dirty="0" smtClean="0"/>
                        <a:t>خدمات</a:t>
                      </a:r>
                      <a:r>
                        <a:rPr lang="fa-IR" sz="2200" b="1" baseline="0" dirty="0" smtClean="0"/>
                        <a:t> انفورماتیک</a:t>
                      </a:r>
                      <a:endParaRPr lang="en-US" sz="2200" b="1" dirty="0"/>
                    </a:p>
                  </a:txBody>
                  <a:tcPr/>
                </a:tc>
              </a:tr>
              <a:tr h="416722">
                <a:tc>
                  <a:txBody>
                    <a:bodyPr/>
                    <a:lstStyle/>
                    <a:p>
                      <a:pPr algn="ctr" rtl="1"/>
                      <a:r>
                        <a:rPr lang="fa-IR" sz="2200" b="1" dirty="0" smtClean="0"/>
                        <a:t>4/05</a:t>
                      </a:r>
                      <a:endParaRPr lang="en-US" sz="2200" b="1" dirty="0"/>
                    </a:p>
                  </a:txBody>
                  <a:tcPr/>
                </a:tc>
                <a:tc>
                  <a:txBody>
                    <a:bodyPr/>
                    <a:lstStyle/>
                    <a:p>
                      <a:pPr algn="ctr" rtl="1"/>
                      <a:r>
                        <a:rPr lang="fa-IR" sz="2200" b="1" dirty="0" smtClean="0"/>
                        <a:t>5/34</a:t>
                      </a:r>
                      <a:endParaRPr lang="en-US" sz="2200" b="1" dirty="0"/>
                    </a:p>
                  </a:txBody>
                  <a:tcPr/>
                </a:tc>
                <a:tc>
                  <a:txBody>
                    <a:bodyPr/>
                    <a:lstStyle/>
                    <a:p>
                      <a:pPr algn="ctr" rtl="1"/>
                      <a:r>
                        <a:rPr lang="fa-IR" sz="2200" b="1" dirty="0" smtClean="0"/>
                        <a:t>2056</a:t>
                      </a:r>
                      <a:endParaRPr lang="en-US" sz="2200" b="1" dirty="0"/>
                    </a:p>
                  </a:txBody>
                  <a:tcPr/>
                </a:tc>
                <a:tc>
                  <a:txBody>
                    <a:bodyPr/>
                    <a:lstStyle/>
                    <a:p>
                      <a:pPr algn="ctr" rtl="1"/>
                      <a:r>
                        <a:rPr lang="fa-IR" sz="2200" b="1" dirty="0" smtClean="0"/>
                        <a:t>50%</a:t>
                      </a:r>
                      <a:endParaRPr lang="en-US" sz="2200" b="1" dirty="0"/>
                    </a:p>
                  </a:txBody>
                  <a:tcPr/>
                </a:tc>
                <a:tc>
                  <a:txBody>
                    <a:bodyPr/>
                    <a:lstStyle/>
                    <a:p>
                      <a:pPr algn="ctr" rtl="1"/>
                      <a:r>
                        <a:rPr lang="fa-IR" sz="2200" b="1" dirty="0" smtClean="0"/>
                        <a:t>508</a:t>
                      </a:r>
                      <a:endParaRPr lang="en-US" sz="2200" b="1" dirty="0"/>
                    </a:p>
                  </a:txBody>
                  <a:tcPr/>
                </a:tc>
                <a:tc>
                  <a:txBody>
                    <a:bodyPr/>
                    <a:lstStyle/>
                    <a:p>
                      <a:pPr algn="ctr" rtl="1"/>
                      <a:r>
                        <a:rPr lang="fa-IR" sz="2200" b="1" dirty="0" smtClean="0"/>
                        <a:t>فولاد مبارکه</a:t>
                      </a:r>
                      <a:endParaRPr lang="en-US" sz="2200" b="1" dirty="0"/>
                    </a:p>
                  </a:txBody>
                  <a:tcPr/>
                </a:tc>
              </a:tr>
              <a:tr h="416722">
                <a:tc>
                  <a:txBody>
                    <a:bodyPr/>
                    <a:lstStyle/>
                    <a:p>
                      <a:pPr algn="ctr" rtl="1"/>
                      <a:r>
                        <a:rPr lang="fa-IR" sz="2200" b="1" dirty="0" smtClean="0"/>
                        <a:t>6/26</a:t>
                      </a:r>
                      <a:endParaRPr lang="en-US" sz="2200" b="1" dirty="0"/>
                    </a:p>
                  </a:txBody>
                  <a:tcPr/>
                </a:tc>
                <a:tc>
                  <a:txBody>
                    <a:bodyPr/>
                    <a:lstStyle/>
                    <a:p>
                      <a:pPr algn="ctr" rtl="1"/>
                      <a:r>
                        <a:rPr lang="fa-IR" sz="2200" b="1" dirty="0" smtClean="0"/>
                        <a:t>6/36</a:t>
                      </a:r>
                      <a:endParaRPr lang="en-US" sz="2200" b="1" dirty="0"/>
                    </a:p>
                  </a:txBody>
                  <a:tcPr/>
                </a:tc>
                <a:tc>
                  <a:txBody>
                    <a:bodyPr/>
                    <a:lstStyle/>
                    <a:p>
                      <a:pPr algn="ctr" rtl="1"/>
                      <a:r>
                        <a:rPr lang="fa-IR" sz="2200" b="1" dirty="0" smtClean="0"/>
                        <a:t>3223</a:t>
                      </a:r>
                      <a:endParaRPr lang="en-US" sz="2200" b="1" dirty="0"/>
                    </a:p>
                  </a:txBody>
                  <a:tcPr/>
                </a:tc>
                <a:tc>
                  <a:txBody>
                    <a:bodyPr/>
                    <a:lstStyle/>
                    <a:p>
                      <a:pPr algn="ctr" rtl="1"/>
                      <a:r>
                        <a:rPr lang="fa-IR" sz="2200" b="1" dirty="0" smtClean="0"/>
                        <a:t>70%</a:t>
                      </a:r>
                      <a:endParaRPr lang="en-US" sz="2200" b="1" dirty="0"/>
                    </a:p>
                  </a:txBody>
                  <a:tcPr/>
                </a:tc>
                <a:tc>
                  <a:txBody>
                    <a:bodyPr/>
                    <a:lstStyle/>
                    <a:p>
                      <a:pPr algn="ctr" rtl="1"/>
                      <a:r>
                        <a:rPr lang="fa-IR" sz="2200" b="1" dirty="0" smtClean="0"/>
                        <a:t>515</a:t>
                      </a:r>
                      <a:endParaRPr lang="en-US" sz="2200" b="1" dirty="0"/>
                    </a:p>
                  </a:txBody>
                  <a:tcPr/>
                </a:tc>
                <a:tc>
                  <a:txBody>
                    <a:bodyPr/>
                    <a:lstStyle/>
                    <a:p>
                      <a:pPr algn="ctr" rtl="1"/>
                      <a:r>
                        <a:rPr lang="fa-IR" sz="2200" b="1" dirty="0" smtClean="0"/>
                        <a:t>ثتران</a:t>
                      </a:r>
                      <a:endParaRPr lang="en-US" sz="2200" b="1" dirty="0"/>
                    </a:p>
                  </a:txBody>
                  <a:tcPr/>
                </a:tc>
              </a:tr>
              <a:tr h="416722">
                <a:tc>
                  <a:txBody>
                    <a:bodyPr/>
                    <a:lstStyle/>
                    <a:p>
                      <a:pPr algn="ctr" rtl="1"/>
                      <a:r>
                        <a:rPr lang="fa-IR" sz="2200" b="1" dirty="0" smtClean="0"/>
                        <a:t>6/38</a:t>
                      </a:r>
                      <a:endParaRPr lang="en-US" sz="2200" b="1" dirty="0"/>
                    </a:p>
                  </a:txBody>
                  <a:tcPr/>
                </a:tc>
                <a:tc>
                  <a:txBody>
                    <a:bodyPr/>
                    <a:lstStyle/>
                    <a:p>
                      <a:pPr algn="ctr" rtl="1"/>
                      <a:r>
                        <a:rPr lang="fa-IR" sz="2200" b="1" dirty="0" smtClean="0"/>
                        <a:t>5/48</a:t>
                      </a:r>
                      <a:endParaRPr lang="en-US" sz="2200" b="1" dirty="0"/>
                    </a:p>
                  </a:txBody>
                  <a:tcPr/>
                </a:tc>
                <a:tc>
                  <a:txBody>
                    <a:bodyPr/>
                    <a:lstStyle/>
                    <a:p>
                      <a:pPr algn="ctr" rtl="1"/>
                      <a:r>
                        <a:rPr lang="fa-IR" sz="2200" b="1" dirty="0" smtClean="0"/>
                        <a:t>2467</a:t>
                      </a:r>
                      <a:endParaRPr lang="en-US" sz="2200" b="1" dirty="0"/>
                    </a:p>
                  </a:txBody>
                  <a:tcPr/>
                </a:tc>
                <a:tc>
                  <a:txBody>
                    <a:bodyPr/>
                    <a:lstStyle/>
                    <a:p>
                      <a:pPr algn="ctr" rtl="1"/>
                      <a:r>
                        <a:rPr lang="fa-IR" sz="2200" b="1" dirty="0" smtClean="0"/>
                        <a:t>78%</a:t>
                      </a:r>
                      <a:endParaRPr lang="en-US" sz="2200" b="1" dirty="0"/>
                    </a:p>
                  </a:txBody>
                  <a:tcPr/>
                </a:tc>
                <a:tc>
                  <a:txBody>
                    <a:bodyPr/>
                    <a:lstStyle/>
                    <a:p>
                      <a:pPr algn="ctr" rtl="1"/>
                      <a:r>
                        <a:rPr lang="fa-IR" sz="2200" b="1" dirty="0" smtClean="0"/>
                        <a:t>450</a:t>
                      </a:r>
                      <a:endParaRPr lang="en-US" sz="2200" b="1" dirty="0"/>
                    </a:p>
                  </a:txBody>
                  <a:tcPr/>
                </a:tc>
                <a:tc>
                  <a:txBody>
                    <a:bodyPr/>
                    <a:lstStyle/>
                    <a:p>
                      <a:pPr algn="ctr" rtl="1"/>
                      <a:r>
                        <a:rPr lang="fa-IR" sz="2200" b="1" dirty="0" smtClean="0"/>
                        <a:t>بانک ملت</a:t>
                      </a:r>
                      <a:endParaRPr lang="en-US" sz="2200" b="1" dirty="0"/>
                    </a:p>
                  </a:txBody>
                  <a:tcPr/>
                </a:tc>
              </a:tr>
              <a:tr h="416722">
                <a:tc>
                  <a:txBody>
                    <a:bodyPr/>
                    <a:lstStyle/>
                    <a:p>
                      <a:pPr algn="ctr" rtl="1"/>
                      <a:r>
                        <a:rPr lang="fa-IR" sz="2200" b="1" dirty="0" smtClean="0"/>
                        <a:t>3/88</a:t>
                      </a:r>
                      <a:endParaRPr lang="en-US" sz="2200" b="1" dirty="0"/>
                    </a:p>
                  </a:txBody>
                  <a:tcPr/>
                </a:tc>
                <a:tc>
                  <a:txBody>
                    <a:bodyPr/>
                    <a:lstStyle/>
                    <a:p>
                      <a:pPr algn="ctr" rtl="1"/>
                      <a:r>
                        <a:rPr lang="fa-IR" sz="2200" b="1" dirty="0" smtClean="0"/>
                        <a:t>4/72</a:t>
                      </a:r>
                      <a:endParaRPr lang="en-US" sz="2200" b="1" dirty="0"/>
                    </a:p>
                  </a:txBody>
                  <a:tcPr/>
                </a:tc>
                <a:tc>
                  <a:txBody>
                    <a:bodyPr/>
                    <a:lstStyle/>
                    <a:p>
                      <a:pPr algn="ctr" rtl="1"/>
                      <a:r>
                        <a:rPr lang="fa-IR" sz="2200" b="1" dirty="0" smtClean="0"/>
                        <a:t>4665</a:t>
                      </a:r>
                      <a:endParaRPr lang="en-US" sz="2200" b="1" dirty="0"/>
                    </a:p>
                  </a:txBody>
                  <a:tcPr/>
                </a:tc>
                <a:tc>
                  <a:txBody>
                    <a:bodyPr/>
                    <a:lstStyle/>
                    <a:p>
                      <a:pPr algn="ctr" rtl="1"/>
                      <a:r>
                        <a:rPr lang="fa-IR" sz="2200" b="1" dirty="0" smtClean="0"/>
                        <a:t>80%</a:t>
                      </a:r>
                      <a:endParaRPr lang="en-US" sz="2200" b="1" dirty="0"/>
                    </a:p>
                  </a:txBody>
                  <a:tcPr/>
                </a:tc>
                <a:tc>
                  <a:txBody>
                    <a:bodyPr/>
                    <a:lstStyle/>
                    <a:p>
                      <a:pPr algn="ctr" rtl="1"/>
                      <a:r>
                        <a:rPr lang="fa-IR" sz="2200" b="1" dirty="0" smtClean="0"/>
                        <a:t>1202</a:t>
                      </a:r>
                      <a:endParaRPr lang="en-US" sz="2200" b="1" dirty="0"/>
                    </a:p>
                  </a:txBody>
                  <a:tcPr/>
                </a:tc>
                <a:tc>
                  <a:txBody>
                    <a:bodyPr/>
                    <a:lstStyle/>
                    <a:p>
                      <a:pPr algn="ctr" rtl="1"/>
                      <a:r>
                        <a:rPr lang="fa-IR" sz="2200" b="1" dirty="0" smtClean="0"/>
                        <a:t>سیمان</a:t>
                      </a:r>
                      <a:r>
                        <a:rPr lang="fa-IR" sz="2200" b="1" baseline="0" dirty="0" smtClean="0"/>
                        <a:t> غرب</a:t>
                      </a:r>
                      <a:endParaRPr lang="en-US" sz="2200" b="1" dirty="0"/>
                    </a:p>
                  </a:txBody>
                  <a:tcPr/>
                </a:tc>
              </a:tr>
              <a:tr h="416722">
                <a:tc>
                  <a:txBody>
                    <a:bodyPr/>
                    <a:lstStyle/>
                    <a:p>
                      <a:pPr algn="ctr" rtl="1"/>
                      <a:r>
                        <a:rPr lang="fa-IR" sz="2200" b="1" dirty="0" smtClean="0"/>
                        <a:t>5/84</a:t>
                      </a:r>
                      <a:endParaRPr lang="en-US" sz="2200" b="1" dirty="0"/>
                    </a:p>
                  </a:txBody>
                  <a:tcPr/>
                </a:tc>
                <a:tc>
                  <a:txBody>
                    <a:bodyPr/>
                    <a:lstStyle/>
                    <a:p>
                      <a:pPr algn="ctr" rtl="1"/>
                      <a:r>
                        <a:rPr lang="fa-IR" sz="2200" b="1" dirty="0" smtClean="0"/>
                        <a:t>5/95</a:t>
                      </a:r>
                      <a:endParaRPr lang="en-US" sz="2200" b="1" dirty="0"/>
                    </a:p>
                  </a:txBody>
                  <a:tcPr/>
                </a:tc>
                <a:tc>
                  <a:txBody>
                    <a:bodyPr/>
                    <a:lstStyle/>
                    <a:p>
                      <a:pPr algn="ctr" rtl="1"/>
                      <a:r>
                        <a:rPr lang="fa-IR" sz="2200" b="1" dirty="0" smtClean="0"/>
                        <a:t>10491</a:t>
                      </a:r>
                      <a:endParaRPr lang="en-US" sz="2200" b="1" dirty="0"/>
                    </a:p>
                  </a:txBody>
                  <a:tcPr/>
                </a:tc>
                <a:tc>
                  <a:txBody>
                    <a:bodyPr/>
                    <a:lstStyle/>
                    <a:p>
                      <a:pPr algn="ctr" rtl="1"/>
                      <a:r>
                        <a:rPr lang="fa-IR" sz="2200" b="1" dirty="0" smtClean="0"/>
                        <a:t>1511ریال</a:t>
                      </a:r>
                      <a:endParaRPr lang="en-US" sz="2200" b="1" dirty="0"/>
                    </a:p>
                  </a:txBody>
                  <a:tcPr/>
                </a:tc>
                <a:tc>
                  <a:txBody>
                    <a:bodyPr/>
                    <a:lstStyle/>
                    <a:p>
                      <a:pPr algn="ctr" rtl="1"/>
                      <a:r>
                        <a:rPr lang="fa-IR" sz="2200" b="1" dirty="0" smtClean="0"/>
                        <a:t>1795</a:t>
                      </a:r>
                      <a:endParaRPr lang="en-US" sz="2200" b="1" dirty="0"/>
                    </a:p>
                  </a:txBody>
                  <a:tcPr/>
                </a:tc>
                <a:tc>
                  <a:txBody>
                    <a:bodyPr/>
                    <a:lstStyle/>
                    <a:p>
                      <a:pPr algn="ctr" rtl="1"/>
                      <a:r>
                        <a:rPr lang="fa-IR" sz="2200" b="1" dirty="0" smtClean="0"/>
                        <a:t>دتولید</a:t>
                      </a:r>
                      <a:endParaRPr lang="en-US" sz="2200" b="1" dirty="0"/>
                    </a:p>
                  </a:txBody>
                  <a:tcPr/>
                </a:tc>
              </a:tr>
              <a:tr h="416722">
                <a:tc>
                  <a:txBody>
                    <a:bodyPr/>
                    <a:lstStyle/>
                    <a:p>
                      <a:pPr algn="ctr" rtl="1"/>
                      <a:r>
                        <a:rPr lang="fa-IR" sz="2200" b="1" dirty="0" smtClean="0"/>
                        <a:t>4/05</a:t>
                      </a:r>
                      <a:endParaRPr lang="en-US" sz="2200" b="1" dirty="0"/>
                    </a:p>
                  </a:txBody>
                  <a:tcPr/>
                </a:tc>
                <a:tc>
                  <a:txBody>
                    <a:bodyPr/>
                    <a:lstStyle/>
                    <a:p>
                      <a:pPr algn="ctr" rtl="1"/>
                      <a:r>
                        <a:rPr lang="fa-IR" sz="2200" b="1" dirty="0" smtClean="0"/>
                        <a:t>117/22</a:t>
                      </a:r>
                      <a:endParaRPr lang="en-US" sz="2200" b="1" dirty="0"/>
                    </a:p>
                  </a:txBody>
                  <a:tcPr/>
                </a:tc>
                <a:tc>
                  <a:txBody>
                    <a:bodyPr/>
                    <a:lstStyle/>
                    <a:p>
                      <a:pPr algn="ctr" rtl="1"/>
                      <a:r>
                        <a:rPr lang="fa-IR" sz="2200" b="1" dirty="0" smtClean="0"/>
                        <a:t>2991</a:t>
                      </a:r>
                      <a:endParaRPr lang="en-US" sz="2200" b="1" dirty="0"/>
                    </a:p>
                  </a:txBody>
                  <a:tcPr/>
                </a:tc>
                <a:tc>
                  <a:txBody>
                    <a:bodyPr/>
                    <a:lstStyle/>
                    <a:p>
                      <a:pPr algn="ctr" rtl="1"/>
                      <a:r>
                        <a:rPr lang="fa-IR" sz="2200" b="1" dirty="0" smtClean="0"/>
                        <a:t>10%</a:t>
                      </a:r>
                      <a:endParaRPr lang="en-US" sz="2200" b="1" dirty="0"/>
                    </a:p>
                  </a:txBody>
                  <a:tcPr/>
                </a:tc>
                <a:tc>
                  <a:txBody>
                    <a:bodyPr/>
                    <a:lstStyle/>
                    <a:p>
                      <a:pPr algn="ctr" rtl="1"/>
                      <a:r>
                        <a:rPr lang="fa-IR" sz="2200" b="1" dirty="0" smtClean="0"/>
                        <a:t>739</a:t>
                      </a:r>
                      <a:endParaRPr lang="en-US" sz="2200" b="1" dirty="0"/>
                    </a:p>
                  </a:txBody>
                  <a:tcPr/>
                </a:tc>
                <a:tc>
                  <a:txBody>
                    <a:bodyPr/>
                    <a:lstStyle/>
                    <a:p>
                      <a:pPr algn="ctr" rtl="1"/>
                      <a:r>
                        <a:rPr lang="fa-IR" sz="2200" b="1" dirty="0" smtClean="0"/>
                        <a:t>خگستر</a:t>
                      </a:r>
                      <a:endParaRPr lang="en-US" sz="2200" b="1" dirty="0"/>
                    </a:p>
                  </a:txBody>
                  <a:tcPr/>
                </a:tc>
              </a:tr>
              <a:tr h="416722">
                <a:tc>
                  <a:txBody>
                    <a:bodyPr/>
                    <a:lstStyle/>
                    <a:p>
                      <a:pPr algn="ctr" rtl="1"/>
                      <a:r>
                        <a:rPr lang="fa-IR" sz="2200" b="1" dirty="0" smtClean="0"/>
                        <a:t>6/99</a:t>
                      </a:r>
                      <a:endParaRPr lang="en-US" sz="2200" b="1" dirty="0"/>
                    </a:p>
                  </a:txBody>
                  <a:tcPr/>
                </a:tc>
                <a:tc>
                  <a:txBody>
                    <a:bodyPr/>
                    <a:lstStyle/>
                    <a:p>
                      <a:pPr algn="ctr" rtl="1"/>
                      <a:r>
                        <a:rPr lang="fa-IR" sz="2200" b="1" dirty="0" smtClean="0"/>
                        <a:t>9/71</a:t>
                      </a:r>
                      <a:endParaRPr lang="en-US" sz="2200" b="1" dirty="0"/>
                    </a:p>
                  </a:txBody>
                  <a:tcPr/>
                </a:tc>
                <a:tc>
                  <a:txBody>
                    <a:bodyPr/>
                    <a:lstStyle/>
                    <a:p>
                      <a:pPr algn="ctr" rtl="1"/>
                      <a:r>
                        <a:rPr lang="fa-IR" sz="2200" b="1" dirty="0" smtClean="0"/>
                        <a:t>5448</a:t>
                      </a:r>
                      <a:endParaRPr lang="en-US" sz="2200" b="1" dirty="0"/>
                    </a:p>
                  </a:txBody>
                  <a:tcPr/>
                </a:tc>
                <a:tc>
                  <a:txBody>
                    <a:bodyPr/>
                    <a:lstStyle/>
                    <a:p>
                      <a:pPr algn="ctr" rtl="1"/>
                      <a:r>
                        <a:rPr lang="fa-IR" sz="2200" b="1" dirty="0" smtClean="0"/>
                        <a:t>10%</a:t>
                      </a:r>
                      <a:endParaRPr lang="en-US" sz="2200" b="1" dirty="0"/>
                    </a:p>
                  </a:txBody>
                  <a:tcPr/>
                </a:tc>
                <a:tc>
                  <a:txBody>
                    <a:bodyPr/>
                    <a:lstStyle/>
                    <a:p>
                      <a:pPr algn="ctr" rtl="1"/>
                      <a:r>
                        <a:rPr lang="fa-IR" sz="2200" b="1" dirty="0" smtClean="0"/>
                        <a:t>779</a:t>
                      </a:r>
                      <a:endParaRPr lang="en-US" sz="2200" b="1" dirty="0"/>
                    </a:p>
                  </a:txBody>
                  <a:tcPr/>
                </a:tc>
                <a:tc>
                  <a:txBody>
                    <a:bodyPr/>
                    <a:lstStyle/>
                    <a:p>
                      <a:pPr algn="ctr" rtl="1"/>
                      <a:r>
                        <a:rPr lang="fa-IR" sz="2200" b="1" dirty="0" smtClean="0"/>
                        <a:t>حتاید</a:t>
                      </a:r>
                      <a:endParaRPr lang="en-US" sz="2200" b="1" dirty="0"/>
                    </a:p>
                  </a:txBody>
                  <a:tcPr/>
                </a:tc>
              </a:tr>
            </a:tbl>
          </a:graphicData>
        </a:graphic>
      </p:graphicFrame>
      <p:sp>
        <p:nvSpPr>
          <p:cNvPr id="4" name="Slide Number Placeholder 3"/>
          <p:cNvSpPr>
            <a:spLocks noGrp="1"/>
          </p:cNvSpPr>
          <p:nvPr>
            <p:ph type="sldNum" sz="quarter" idx="12"/>
          </p:nvPr>
        </p:nvSpPr>
        <p:spPr>
          <a:xfrm>
            <a:off x="7996237" y="6356350"/>
            <a:ext cx="762000" cy="365125"/>
          </a:xfrm>
        </p:spPr>
        <p:txBody>
          <a:bodyPr/>
          <a:lstStyle/>
          <a:p>
            <a:pPr algn="ctr" rtl="1">
              <a:defRPr/>
            </a:pPr>
            <a:fld id="{9AF02A42-A1D3-4324-8119-2640CC384664}" type="slidenum">
              <a:rPr lang="fa-IR" smtClean="0">
                <a:cs typeface="+mn-cs"/>
              </a:rPr>
              <a:pPr algn="ctr" rtl="1">
                <a:defRPr/>
              </a:pPr>
              <a:t>12</a:t>
            </a:fld>
            <a:endParaRPr lang="fa-IR">
              <a:cs typeface="+mn-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1143000"/>
          </a:xfrm>
        </p:spPr>
        <p:txBody>
          <a:bodyPr anchor="t"/>
          <a:lstStyle/>
          <a:p>
            <a:pPr algn="ctr" rtl="1"/>
            <a:r>
              <a:rPr lang="fa-IR" sz="4800" b="1" dirty="0" smtClean="0">
                <a:solidFill>
                  <a:schemeClr val="tx1"/>
                </a:solidFill>
                <a:cs typeface="+mn-cs"/>
              </a:rPr>
              <a:t>عدم تغییر مالکیت بعد از افزایش سرمایه</a:t>
            </a:r>
            <a:endParaRPr lang="en-US" sz="4800" b="1" dirty="0">
              <a:solidFill>
                <a:schemeClr val="tx1"/>
              </a:solidFill>
              <a:cs typeface="+mn-cs"/>
            </a:endParaRPr>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13</a:t>
            </a:fld>
            <a:endParaRPr lang="fa-IR"/>
          </a:p>
        </p:txBody>
      </p:sp>
      <p:pic>
        <p:nvPicPr>
          <p:cNvPr id="13" name="Content Placeholder 12" descr="IMAG0310.jpg"/>
          <p:cNvPicPr>
            <a:picLocks noGrp="1" noChangeAspect="1"/>
          </p:cNvPicPr>
          <p:nvPr>
            <p:ph idx="1"/>
          </p:nvPr>
        </p:nvPicPr>
        <p:blipFill>
          <a:blip r:embed="rId2" cstate="print"/>
          <a:stretch>
            <a:fillRect/>
          </a:stretch>
        </p:blipFill>
        <p:spPr>
          <a:xfrm>
            <a:off x="214282" y="1142984"/>
            <a:ext cx="8608148" cy="5500725"/>
          </a:xfr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1357322"/>
          </a:xfrm>
        </p:spPr>
        <p:txBody>
          <a:bodyPr anchor="t"/>
          <a:lstStyle/>
          <a:p>
            <a:pPr algn="ctr" rtl="1"/>
            <a:r>
              <a:rPr lang="fa-IR" sz="4000" b="1" dirty="0" smtClean="0">
                <a:solidFill>
                  <a:schemeClr val="tx1"/>
                </a:solidFill>
                <a:cs typeface="+mn-cs"/>
              </a:rPr>
              <a:t>ترکیب صاحبان سهام شرکت نفت و گاز تامین </a:t>
            </a:r>
            <a:br>
              <a:rPr lang="fa-IR" sz="4000" b="1" dirty="0" smtClean="0">
                <a:solidFill>
                  <a:schemeClr val="tx1"/>
                </a:solidFill>
                <a:cs typeface="+mn-cs"/>
              </a:rPr>
            </a:br>
            <a:r>
              <a:rPr lang="fa-IR" sz="4000" b="1" dirty="0" smtClean="0">
                <a:solidFill>
                  <a:schemeClr val="tx1"/>
                </a:solidFill>
                <a:cs typeface="+mn-cs"/>
              </a:rPr>
              <a:t>قبل از افزایش سرمایه</a:t>
            </a:r>
            <a:endParaRPr lang="en-US" sz="4000" b="1" dirty="0">
              <a:solidFill>
                <a:schemeClr val="tx1"/>
              </a:solidFill>
              <a:cs typeface="+mn-cs"/>
            </a:endParaRPr>
          </a:p>
        </p:txBody>
      </p:sp>
      <p:pic>
        <p:nvPicPr>
          <p:cNvPr id="6" name="Content Placeholder 5" descr="IMAG0302.jpg"/>
          <p:cNvPicPr>
            <a:picLocks noGrp="1" noChangeAspect="1"/>
          </p:cNvPicPr>
          <p:nvPr>
            <p:ph idx="1"/>
          </p:nvPr>
        </p:nvPicPr>
        <p:blipFill>
          <a:blip r:embed="rId2" cstate="print"/>
          <a:stretch>
            <a:fillRect/>
          </a:stretch>
        </p:blipFill>
        <p:spPr>
          <a:xfrm>
            <a:off x="214282" y="1500174"/>
            <a:ext cx="8643998" cy="5143536"/>
          </a:xfrm>
        </p:spPr>
      </p:pic>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14</a:t>
            </a:fld>
            <a:endParaRPr lang="fa-I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357322"/>
          </a:xfrm>
        </p:spPr>
        <p:txBody>
          <a:bodyPr anchor="t"/>
          <a:lstStyle/>
          <a:p>
            <a:pPr algn="ctr" rtl="1"/>
            <a:r>
              <a:rPr lang="fa-IR" sz="3600" b="1" dirty="0" smtClean="0">
                <a:solidFill>
                  <a:schemeClr val="tx1"/>
                </a:solidFill>
                <a:cs typeface="+mn-cs"/>
              </a:rPr>
              <a:t>ترکیب صاحبان سهام شرکت نفت و گاز تامین </a:t>
            </a:r>
            <a:br>
              <a:rPr lang="fa-IR" sz="3600" b="1" dirty="0" smtClean="0">
                <a:solidFill>
                  <a:schemeClr val="tx1"/>
                </a:solidFill>
                <a:cs typeface="+mn-cs"/>
              </a:rPr>
            </a:br>
            <a:r>
              <a:rPr lang="fa-IR" sz="3600" b="1" dirty="0" smtClean="0">
                <a:solidFill>
                  <a:schemeClr val="tx1"/>
                </a:solidFill>
                <a:cs typeface="+mn-cs"/>
              </a:rPr>
              <a:t>بعد از ثبت افزایش سرمایه</a:t>
            </a:r>
            <a:endParaRPr lang="en-US" sz="3600" dirty="0">
              <a:cs typeface="+mn-cs"/>
            </a:endParaRPr>
          </a:p>
        </p:txBody>
      </p:sp>
      <p:pic>
        <p:nvPicPr>
          <p:cNvPr id="5" name="Content Placeholder 4" descr="IMAG0301.jpg"/>
          <p:cNvPicPr>
            <a:picLocks noGrp="1" noChangeAspect="1"/>
          </p:cNvPicPr>
          <p:nvPr>
            <p:ph idx="1"/>
          </p:nvPr>
        </p:nvPicPr>
        <p:blipFill>
          <a:blip r:embed="rId2" cstate="print"/>
          <a:stretch>
            <a:fillRect/>
          </a:stretch>
        </p:blipFill>
        <p:spPr>
          <a:xfrm>
            <a:off x="214282" y="1500174"/>
            <a:ext cx="8715436" cy="5143535"/>
          </a:xfrm>
        </p:spPr>
      </p:pic>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15</a:t>
            </a:fld>
            <a:endParaRPr lang="fa-I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142875" y="214290"/>
            <a:ext cx="8858250" cy="6643710"/>
          </a:xfrm>
        </p:spPr>
        <p:txBody>
          <a:bodyPr/>
          <a:lstStyle/>
          <a:p>
            <a:pPr marR="0" algn="just" rtl="1" eaLnBrk="1" hangingPunct="1">
              <a:defRPr/>
            </a:pPr>
            <a:endParaRPr lang="fa-IR" sz="2200" dirty="0" smtClean="0">
              <a:latin typeface="Maiandra GD" pitchFamily="34" charset="0"/>
              <a:cs typeface="B Nazanin" pitchFamily="2" charset="-78"/>
            </a:endParaRPr>
          </a:p>
          <a:p>
            <a:pPr marR="0" rtl="1" eaLnBrk="1" hangingPunct="1">
              <a:defRPr/>
            </a:pPr>
            <a:r>
              <a:rPr lang="ar-SA" sz="2200" b="1" dirty="0" smtClean="0">
                <a:latin typeface="+mj-lt"/>
                <a:cs typeface="B Nazanin"/>
              </a:rPr>
              <a:t>ماده 87 - در مجمع عمومي عادي حضور دارندگان اقلاً بيش از نصف سهامي كه حق رأي دارند ضروري است اگر در اولين دعوت حد نصاب مذكور‌حاصل نشد مجمع براي بار دوم دعوت خواهد شد و با حضور هر عده از صاحبان سهامي كه حق رأي دارد رسميت يافته و اخذ تصميم خواهد نمود. به‌شرط آن كه در دعوت دوم نتيجه دعوت اول قيد شده باشد.</a:t>
            </a:r>
            <a:endParaRPr lang="fa-IR" sz="2200" b="1" dirty="0" smtClean="0">
              <a:latin typeface="+mj-lt"/>
              <a:cs typeface="B Nazanin"/>
            </a:endParaRPr>
          </a:p>
          <a:p>
            <a:pPr marR="0" rtl="1" eaLnBrk="1" hangingPunct="1">
              <a:defRPr/>
            </a:pPr>
            <a:r>
              <a:rPr lang="ar-SA" sz="2200" b="1" dirty="0" smtClean="0">
                <a:cs typeface="B Nazanin"/>
              </a:rPr>
              <a:t>ماده 88 - در مجمع عمومي عادي تصميمات همواره به اكثريت نصف به علاوه يك آراء حاضر در جلسه رسمي معتبر خواهد بود مگر در مورد‌انتخاب مديران و بازرسان كه اكثريت نسبي كافي خواهد بود.</a:t>
            </a:r>
            <a:br>
              <a:rPr lang="ar-SA" sz="2200" b="1" dirty="0" smtClean="0">
                <a:cs typeface="B Nazanin"/>
              </a:rPr>
            </a:br>
            <a:r>
              <a:rPr lang="ar-SA" sz="2200" b="1" dirty="0" smtClean="0">
                <a:cs typeface="B Nazanin"/>
              </a:rPr>
              <a:t>‌در مورد انتخاب مديران تعداد آراء هر رأي دهنده در عدد مديراني كه بايد انتخاب شوند ضرب مي‌شود و حق رأي هر رأي دهنده برابر با حاصل ضرب‌مذكور خواهد بود. رأي دهنده مي‌تواند آراء خود را به يك نفر بدهد يا آن را بين چند نفري كه مايل باشد تقسيم كند اساسنامه شركت نمي‌تواند خلاف‌اين ترتيب را مقرر دارد</a:t>
            </a:r>
            <a:r>
              <a:rPr lang="fa-IR" sz="2200" b="1" dirty="0" smtClean="0">
                <a:cs typeface="B Nazanin"/>
              </a:rPr>
              <a:t>.</a:t>
            </a:r>
          </a:p>
          <a:p>
            <a:pPr marR="0" rtl="1" eaLnBrk="1" hangingPunct="1">
              <a:defRPr/>
            </a:pPr>
            <a:r>
              <a:rPr lang="ar-SA" sz="2200" b="1" dirty="0" smtClean="0">
                <a:cs typeface="B Nazanin"/>
              </a:rPr>
              <a:t>ماده 89 - مجمع عمومي عادي بايد سالي يك بار در موقعي كه در اساسنامه پيش‌بيني شده است براي رسيدگي به ترازنامه و حساب سود و زيان‌سال مالي قبل و صورت دارايي و مطالبات و ديون شركت و صورتحساب دوره عملكرد ساليانه شركت و رسيدگي به گزارش مديران و بازرس يا‌بازرسان و ساير امور مربوط به حساب‌هاي سال مالي تشكيل شود.</a:t>
            </a:r>
            <a:br>
              <a:rPr lang="ar-SA" sz="2200" b="1" dirty="0" smtClean="0">
                <a:cs typeface="B Nazanin"/>
              </a:rPr>
            </a:br>
            <a:r>
              <a:rPr lang="ar-SA" sz="2200" b="1" dirty="0" smtClean="0">
                <a:cs typeface="B Nazanin"/>
              </a:rPr>
              <a:t>‌تبصره - بدون قرائت گزارش بازرس يا بازرسان شركت در مجمع عمومي اخذ تصميم نسبت به ترازنامه و حساب سود و زيان سال مالي معتبر‌نخواهد بود.</a:t>
            </a:r>
            <a:r>
              <a:rPr lang="ar-SA" sz="2200" b="1" dirty="0" smtClean="0"/>
              <a:t/>
            </a:r>
            <a:br>
              <a:rPr lang="ar-SA" sz="2200" b="1" dirty="0" smtClean="0"/>
            </a:br>
            <a:r>
              <a:rPr lang="ar-SA" sz="2200" b="1" dirty="0" smtClean="0">
                <a:cs typeface="B Nazanin"/>
              </a:rPr>
              <a:t/>
            </a:r>
            <a:br>
              <a:rPr lang="ar-SA" sz="2200" b="1" dirty="0" smtClean="0">
                <a:cs typeface="B Nazanin"/>
              </a:rPr>
            </a:br>
            <a:r>
              <a:rPr lang="en-US" sz="2200" b="1" dirty="0" smtClean="0"/>
              <a:t>‌</a:t>
            </a:r>
            <a:r>
              <a:rPr lang="ar-SA" sz="2200" b="1" dirty="0" smtClean="0"/>
              <a:t/>
            </a:r>
            <a:br>
              <a:rPr lang="ar-SA" sz="2200" b="1" dirty="0" smtClean="0"/>
            </a:br>
            <a:endParaRPr lang="en-US" sz="2200" b="1" dirty="0" smtClean="0">
              <a:latin typeface="+mj-lt"/>
              <a:cs typeface="B Nazanin"/>
            </a:endParaRPr>
          </a:p>
        </p:txBody>
      </p:sp>
      <p:sp>
        <p:nvSpPr>
          <p:cNvPr id="3" name="Slide Number Placeholder 2"/>
          <p:cNvSpPr>
            <a:spLocks noGrp="1"/>
          </p:cNvSpPr>
          <p:nvPr>
            <p:ph type="sldNum" sz="quarter" idx="12"/>
          </p:nvPr>
        </p:nvSpPr>
        <p:spPr/>
        <p:txBody>
          <a:bodyPr/>
          <a:lstStyle/>
          <a:p>
            <a:pPr>
              <a:defRPr/>
            </a:pPr>
            <a:fld id="{C4CF78D2-7DA5-49E5-880D-6ABC640B49B8}" type="slidenum">
              <a:rPr lang="fa-IR"/>
              <a:pPr>
                <a:defRPr/>
              </a:pPr>
              <a:t>16</a:t>
            </a:fld>
            <a:endParaRPr lang="fa-IR"/>
          </a:p>
        </p:txBody>
      </p:sp>
      <p:pic>
        <p:nvPicPr>
          <p:cNvPr id="14340" name="Picture 5" descr="C:\Users\farakavosh\Desktop\2b1ed0b1fa36e8dcc994f43a9e04028f.jpg"/>
          <p:cNvPicPr>
            <a:picLocks noChangeAspect="1" noChangeArrowheads="1"/>
          </p:cNvPicPr>
          <p:nvPr/>
        </p:nvPicPr>
        <p:blipFill>
          <a:blip r:embed="rId2"/>
          <a:srcRect/>
          <a:stretch>
            <a:fillRect/>
          </a:stretch>
        </p:blipFill>
        <p:spPr bwMode="auto">
          <a:xfrm>
            <a:off x="0" y="0"/>
            <a:ext cx="1223963" cy="85725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1" y="0"/>
            <a:ext cx="8929718" cy="6857999"/>
          </a:xfrm>
        </p:spPr>
        <p:txBody>
          <a:bodyPr/>
          <a:lstStyle/>
          <a:p>
            <a:pPr marR="0" rtl="1"/>
            <a:r>
              <a:rPr lang="ar-SA" sz="2400" b="1" dirty="0" smtClean="0">
                <a:cs typeface="B Nazanin" pitchFamily="2" charset="-78"/>
              </a:rPr>
              <a:t>ماده 90 - تقسيم سود و اندوخته بين صاحبان سهام فقط پس از تصويب مجمع عمومي جايز خواهد بود و در صورت وجود منافع تقسيم ده درصد‌از سود ويژه سالانه بين صاحبان سهام الزامي است.</a:t>
            </a:r>
            <a:br>
              <a:rPr lang="ar-SA" sz="2400" b="1" dirty="0" smtClean="0">
                <a:cs typeface="B Nazanin" pitchFamily="2" charset="-78"/>
              </a:rPr>
            </a:br>
            <a:r>
              <a:rPr lang="fa-IR" sz="2400" b="1" dirty="0" smtClean="0">
                <a:cs typeface="B Nazanin" pitchFamily="2" charset="-78"/>
              </a:rPr>
              <a:t>م</a:t>
            </a:r>
            <a:r>
              <a:rPr lang="ar-SA" sz="2400" b="1" dirty="0" smtClean="0">
                <a:cs typeface="B Nazanin" pitchFamily="2" charset="-78"/>
              </a:rPr>
              <a:t>اده 140 - هيأت مديره مكلف است هر سال يك بيستم از سود خالص شركت را به عنوان اندوخته قانوني موضوع نمايد. همين كه اندوخته قانوني‌به يك دهم سرمايه شركت رسيد موضوع كردن آن اختياري است و در صورتي كه سرمايه شركت افزايش يابد كسر يك بيستم مذكور ادامه خواهد يافت‌تا وقتي كه اندوخته قانوني به يك دهم سرمايه بالغ گردد.</a:t>
            </a:r>
            <a:endParaRPr lang="en-US" sz="2400" b="1" dirty="0" smtClean="0">
              <a:cs typeface="B Nazanin" pitchFamily="2" charset="-78"/>
            </a:endParaRPr>
          </a:p>
          <a:p>
            <a:pPr marR="0" rtl="1"/>
            <a:r>
              <a:rPr lang="ar-SA" sz="2400" b="1" dirty="0" smtClean="0">
                <a:cs typeface="B Nazanin" pitchFamily="2" charset="-78"/>
              </a:rPr>
              <a:t> </a:t>
            </a:r>
            <a:r>
              <a:rPr lang="fa-IR" sz="2400" b="1" dirty="0" smtClean="0">
                <a:cs typeface="B Nazanin" pitchFamily="2" charset="-78"/>
              </a:rPr>
              <a:t>م</a:t>
            </a:r>
            <a:r>
              <a:rPr lang="ar-SA" sz="2400" b="1" dirty="0" smtClean="0">
                <a:cs typeface="B Nazanin" pitchFamily="2" charset="-78"/>
              </a:rPr>
              <a:t>اده 236 - هزينه‌هاي تأسيس شركت بايد قبل از تقسيم هر گونه سود مستهلك شود. هزينه‌هاي افزايش سرمايه بايد حداكثر تا پنج سال از تاريخي‌كه اين گونه هزينه‌ها به عمل آمده مستهلك شود. در صورتي كه سهام جديدي كه در نتيجه افزايش سرمايه صادر مي‌شود به قيمتي بيش از مبلغ اسمي‌فروخته شده باشد هزينه‌هاي افزايش سرمايه را مي‌توان از محل اضافه ارزش مستهلك نمود.</a:t>
            </a:r>
            <a:r>
              <a:rPr lang="ar-SA" b="1" dirty="0" smtClean="0"/>
              <a:t/>
            </a:r>
            <a:br>
              <a:rPr lang="ar-SA" b="1" dirty="0" smtClean="0"/>
            </a:br>
            <a:r>
              <a:rPr lang="fa-IR" dirty="0" smtClean="0">
                <a:cs typeface="B Nazanin" pitchFamily="2" charset="-78"/>
              </a:rPr>
              <a:t> </a:t>
            </a:r>
            <a:r>
              <a:rPr lang="ar-SA" sz="2400" b="1" dirty="0" smtClean="0">
                <a:cs typeface="B Nazanin" pitchFamily="2" charset="-78"/>
              </a:rPr>
              <a:t>ماده 237 - سود خالص شركت در هر سال مالي عبارت است از درآمد حاصل در همان سال مالي منهاي كليه هزينه‌ها و استهلاكات و ذخيره‌ها</a:t>
            </a:r>
            <a:r>
              <a:rPr lang="fa-IR" sz="2400" b="1" dirty="0" smtClean="0">
                <a:cs typeface="B Nazanin" pitchFamily="2" charset="-78"/>
              </a:rPr>
              <a:t>.</a:t>
            </a:r>
          </a:p>
          <a:p>
            <a:pPr marR="0" rtl="1"/>
            <a:r>
              <a:rPr lang="ar-SA" sz="2400" b="1" dirty="0" smtClean="0">
                <a:cs typeface="B Nazanin" pitchFamily="2" charset="-78"/>
              </a:rPr>
              <a:t>ماده 238 - از سود خالص شركت پس از وضع زيان‌هاي وارده در سال‌هاي قبل بايد معادل يك بيستم آن بر طبق ماده 140 به عنوان اندوخته قانوني‌موضوع شود هر تصميم برخلاف اين ماده باطل است.</a:t>
            </a:r>
            <a:br>
              <a:rPr lang="ar-SA" sz="2400" b="1" dirty="0" smtClean="0">
                <a:cs typeface="B Nazanin" pitchFamily="2" charset="-78"/>
              </a:rPr>
            </a:br>
            <a:r>
              <a:rPr lang="en-US" sz="2400" b="1" dirty="0" smtClean="0">
                <a:cs typeface="B Nazanin" pitchFamily="2" charset="-78"/>
              </a:rPr>
              <a:t>‌</a:t>
            </a:r>
            <a:r>
              <a:rPr lang="fa-IR" sz="2400" b="1" dirty="0" smtClean="0">
                <a:cs typeface="B Nazanin" pitchFamily="2" charset="-78"/>
              </a:rPr>
              <a:t>ما</a:t>
            </a:r>
            <a:r>
              <a:rPr lang="ar-SA" sz="2400" b="1" dirty="0" smtClean="0">
                <a:cs typeface="B Nazanin" pitchFamily="2" charset="-78"/>
              </a:rPr>
              <a:t>ده 239 - سود قابل تقسيم عبارت است از سود خالص سال مالي شركت منهاي زيان‌هاي سال‌هاي مالي قبل و اندوخته قانوني مذكور در ماده238 و ساير اندوخته‌هاي اختياري به علاوه سود قابل تقسيم سال‌هاي قبل كه تقسيم نشده است.</a:t>
            </a:r>
            <a:endParaRPr lang="en-US" sz="2400" b="1" dirty="0" smtClean="0">
              <a:cs typeface="B Nazanin" pitchFamily="2" charset="-78"/>
            </a:endParaRPr>
          </a:p>
        </p:txBody>
      </p:sp>
      <p:sp>
        <p:nvSpPr>
          <p:cNvPr id="3" name="Slide Number Placeholder 2"/>
          <p:cNvSpPr>
            <a:spLocks noGrp="1"/>
          </p:cNvSpPr>
          <p:nvPr>
            <p:ph type="sldNum" sz="quarter" idx="12"/>
          </p:nvPr>
        </p:nvSpPr>
        <p:spPr/>
        <p:txBody>
          <a:bodyPr/>
          <a:lstStyle/>
          <a:p>
            <a:pPr>
              <a:defRPr/>
            </a:pPr>
            <a:fld id="{1ED1C870-3F8D-44FD-A384-59004AD86C3F}" type="slidenum">
              <a:rPr lang="fa-IR"/>
              <a:pPr>
                <a:defRPr/>
              </a:pPr>
              <a:t>17</a:t>
            </a:fld>
            <a:endParaRPr lang="fa-I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ubtitle 2"/>
          <p:cNvSpPr>
            <a:spLocks noGrp="1"/>
          </p:cNvSpPr>
          <p:nvPr>
            <p:ph type="subTitle" idx="1"/>
          </p:nvPr>
        </p:nvSpPr>
        <p:spPr>
          <a:xfrm>
            <a:off x="142875" y="357188"/>
            <a:ext cx="8786813" cy="6500812"/>
          </a:xfrm>
        </p:spPr>
        <p:txBody>
          <a:bodyPr/>
          <a:lstStyle/>
          <a:p>
            <a:pPr marR="0" algn="just" rtl="1" eaLnBrk="1" hangingPunct="1"/>
            <a:r>
              <a:rPr lang="ar-SA" sz="2400" b="1" dirty="0" smtClean="0">
                <a:cs typeface="B Nazanin" pitchFamily="2" charset="-78"/>
              </a:rPr>
              <a:t>ماده 240 - مجمع عمومي پس از تصويب حساب‌هاي سال مالي و احراز اين كه سود قابل تقسيم وجود دارد مبلغي از آن را كه بايد بين صاحبان‌سهام تقسيم شود تعيين خواهد نمود. علاوه بر اين مجمع عمومي مي‌تواند تصميم بگيرد كه مبالغي از اندوخته‌هايي كه شركت در اختيار دارد بين‌صاحبان سهام تقسيم شود در اين صورت در تصميم مجمع عمومي بايد صريحاً قيد شود كه مبالغ مورد نظر از كدام يك از اندوخته‌ها بايد برداشت و‌تقسيم گردد. هر سودي كه بدون رعايت مقررات اين قانون تقسيم شود منافع موهوم تلقي خواهد شد. نحوه پرداخت سود قابل تقسيم توسط مجمع‌عمومي تعيين مي‌شود و اگر مجمع عمومي در خصوص نحوه پرداخت تصميمي نگرفته باشد هيأت مديره نحوه پرداخت را تعيين خواهد نمود ولي در‌هر حال پرداخت سود به صاحبان سهام بايد ظرف هشت ماه پس از تصميم مجمع عمومي راجع به تقسيم سود انجام پذير</a:t>
            </a:r>
            <a:r>
              <a:rPr lang="fa-IR" sz="2400" b="1" dirty="0" smtClean="0">
                <a:cs typeface="B Nazanin" pitchFamily="2" charset="-78"/>
              </a:rPr>
              <a:t>د.</a:t>
            </a:r>
          </a:p>
          <a:p>
            <a:pPr marR="0" rtl="1" eaLnBrk="1" hangingPunct="1"/>
            <a:r>
              <a:rPr lang="ar-SA" sz="2400" b="1" dirty="0" smtClean="0">
                <a:cs typeface="B Nazanin" pitchFamily="2" charset="-78"/>
              </a:rPr>
              <a:t>ماده 241 - با رعايت شرايط مقرر در ماده 134 نسبت معيني از سود خالص سال مالي شركت كه ممكن است جهت پاداش هيأت مديره در نظر‌گرفته شود به هيچ وجه نبايد در شركت‌هاي سهامي عام از پنج درصد سودي كه در همان سال به صاحبان سهام پرداخت مي‌شود و در شركت‌هاي‌سهامي خاص از ده درصد سودي كه در همان سال به صاحبان سهام پرداخت مي‌شود تجاوز كند.</a:t>
            </a:r>
            <a:r>
              <a:rPr lang="fa-IR" sz="2400" b="1" dirty="0" smtClean="0">
                <a:cs typeface="B Nazanin" pitchFamily="2" charset="-78"/>
              </a:rPr>
              <a:t>م</a:t>
            </a:r>
            <a:r>
              <a:rPr lang="ar-SA" sz="2400" b="1" dirty="0" smtClean="0">
                <a:cs typeface="B Nazanin" pitchFamily="2" charset="-78"/>
              </a:rPr>
              <a:t>قررات اساسنامه و هر گونه تصميمي كه مخالف با مفاد اين ماده باشد باطل و بلااثر اس</a:t>
            </a:r>
            <a:r>
              <a:rPr lang="fa-IR" sz="2400" b="1" dirty="0" smtClean="0">
                <a:cs typeface="B Nazanin" pitchFamily="2" charset="-78"/>
              </a:rPr>
              <a:t>ت .</a:t>
            </a:r>
          </a:p>
          <a:p>
            <a:pPr marR="0" rtl="1"/>
            <a:r>
              <a:rPr lang="fa-IR" sz="2400" b="1" dirty="0" smtClean="0"/>
              <a:t>دستورالعمل انضباطی ناشران غیربورسی و غیر فرابورسی ثبت شده نزد سازمان  </a:t>
            </a:r>
            <a:endParaRPr lang="en-US" sz="2400" dirty="0" smtClean="0">
              <a:cs typeface="Majalla UI"/>
            </a:endParaRPr>
          </a:p>
          <a:p>
            <a:pPr marR="0"/>
            <a:r>
              <a:rPr lang="ar-SA" sz="2400" b="1" dirty="0" smtClean="0"/>
              <a:t>فصل دوم- وظایف ناشر</a:t>
            </a:r>
            <a:endParaRPr lang="fa-IR" sz="2400" b="1" dirty="0" smtClean="0"/>
          </a:p>
          <a:p>
            <a:pPr marR="0"/>
            <a:r>
              <a:rPr lang="fa-IR" sz="2400" b="1" dirty="0" smtClean="0"/>
              <a:t>بخش اول- وظایف ناشر در خصوص ارسال اطلاعات و رعایت حقوق سهامداران</a:t>
            </a:r>
            <a:endParaRPr lang="fa-IR" sz="2400" b="1" dirty="0" smtClean="0">
              <a:cs typeface="B Nazanin" pitchFamily="2" charset="-78"/>
            </a:endParaRPr>
          </a:p>
          <a:p>
            <a:pPr marR="0" algn="just" rtl="1" eaLnBrk="1" hangingPunct="1"/>
            <a:r>
              <a:rPr lang="ar-SA" sz="2800" b="1" dirty="0" smtClean="0"/>
              <a:t/>
            </a:r>
            <a:br>
              <a:rPr lang="ar-SA" sz="2800" b="1" dirty="0" smtClean="0"/>
            </a:br>
            <a:endParaRPr lang="en-US" sz="2800" dirty="0" smtClean="0">
              <a:cs typeface="B Nazanin" pitchFamily="2" charset="-78"/>
            </a:endParaRPr>
          </a:p>
        </p:txBody>
      </p:sp>
      <p:sp>
        <p:nvSpPr>
          <p:cNvPr id="4" name="Slide Number Placeholder 3"/>
          <p:cNvSpPr>
            <a:spLocks noGrp="1"/>
          </p:cNvSpPr>
          <p:nvPr>
            <p:ph type="sldNum" sz="quarter" idx="12"/>
          </p:nvPr>
        </p:nvSpPr>
        <p:spPr/>
        <p:txBody>
          <a:bodyPr/>
          <a:lstStyle/>
          <a:p>
            <a:pPr>
              <a:defRPr/>
            </a:pPr>
            <a:fld id="{C9372E2F-6AB5-40EA-BD30-51EB70CA3B65}" type="slidenum">
              <a:rPr lang="fa-IR"/>
              <a:pPr>
                <a:defRPr/>
              </a:pPr>
              <a:t>18</a:t>
            </a:fld>
            <a:endParaRPr lang="fa-IR"/>
          </a:p>
        </p:txBody>
      </p:sp>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ubtitle 2"/>
          <p:cNvSpPr>
            <a:spLocks noGrp="1"/>
          </p:cNvSpPr>
          <p:nvPr>
            <p:ph type="subTitle" idx="1"/>
          </p:nvPr>
        </p:nvSpPr>
        <p:spPr>
          <a:xfrm>
            <a:off x="681038" y="762000"/>
            <a:ext cx="7781925" cy="5453063"/>
          </a:xfrm>
        </p:spPr>
        <p:txBody>
          <a:bodyPr/>
          <a:lstStyle/>
          <a:p>
            <a:pPr marR="0" rtl="1"/>
            <a:r>
              <a:rPr lang="fa-IR" sz="2800" smtClean="0">
                <a:cs typeface="B Nazanin" pitchFamily="2" charset="-78"/>
              </a:rPr>
              <a:t>ماد</a:t>
            </a:r>
            <a:r>
              <a:rPr lang="fa-IR" sz="2400" b="1" smtClean="0">
                <a:cs typeface="B Nazanin" pitchFamily="2" charset="-78"/>
              </a:rPr>
              <a:t>ۀ 5- </a:t>
            </a:r>
            <a:r>
              <a:rPr lang="ar-SA" sz="2400" b="1" smtClean="0">
                <a:cs typeface="B Nazanin" pitchFamily="2" charset="-78"/>
              </a:rPr>
              <a:t>ناشر مکلف است </a:t>
            </a:r>
            <a:r>
              <a:rPr lang="fa-IR" sz="2400" b="1" smtClean="0">
                <a:cs typeface="B Nazanin" pitchFamily="2" charset="-78"/>
              </a:rPr>
              <a:t>سود</a:t>
            </a:r>
            <a:r>
              <a:rPr lang="ar-SA" sz="2400" b="1" smtClean="0">
                <a:cs typeface="B Nazanin" pitchFamily="2" charset="-78"/>
              </a:rPr>
              <a:t> تقسیم شدۀ مصوب مجمع عمومی را طبق برنامۀ اعلام‌شده و </a:t>
            </a:r>
            <a:r>
              <a:rPr lang="fa-IR" sz="2400" b="1" smtClean="0">
                <a:cs typeface="B Nazanin" pitchFamily="2" charset="-78"/>
              </a:rPr>
              <a:t>با رعایت </a:t>
            </a:r>
            <a:r>
              <a:rPr lang="ar-SA" sz="2400" b="1" smtClean="0">
                <a:cs typeface="B Nazanin" pitchFamily="2" charset="-78"/>
              </a:rPr>
              <a:t>مهلت قانوني، به سهامداران پرداخت نماید.</a:t>
            </a:r>
            <a:endParaRPr lang="en-US" sz="2400" b="1" smtClean="0">
              <a:cs typeface="B Nazanin" pitchFamily="2" charset="-78"/>
            </a:endParaRPr>
          </a:p>
          <a:p>
            <a:pPr marR="0" rtl="1"/>
            <a:r>
              <a:rPr lang="fa-IR" sz="2400" b="1" smtClean="0">
                <a:cs typeface="B Nazanin" pitchFamily="2" charset="-78"/>
              </a:rPr>
              <a:t>تبصره 1- ناشر موظف است جدول زمان‌بندی پرداخت سودنقدی پیشنهادی توسط هیئت‌مدیره را حداقل 10 روز قبل از برگزاری مجمع‌ عمومی ‌عادی افشا نماید. درصورتی که مجمع عمومی عادی سود نقدی بیشتری را نسبت به پیشنهاد هیئت مدیره تصویب نماید، جدول زمانبندی پرداخت سود نقدی می‌بایست متناسب با آن اصلاح و حداکثر ظرف 30 روز پس از تاریخ مجمع افشا گردد.</a:t>
            </a:r>
          </a:p>
          <a:p>
            <a:pPr marR="0" rtl="1"/>
            <a:r>
              <a:rPr lang="fa-IR" sz="2400" b="1" smtClean="0">
                <a:cs typeface="B Nazanin" pitchFamily="2" charset="-78"/>
              </a:rPr>
              <a:t>تبصره 2- ناشر موظف است جهت تسهیل امور سهامداران، انجام کلیۀ اقدامات شرکتی خود از جمله توزیع سود را حسب قبول شرکت سپرده‌گذاری مرکزی اوراق بهادار و تسویۀ وجوه، به آن شرکت واگذار نماید، و درصورت عدم قبول شرکت سپرده‌گذاری مرکزی اوراق بهادار و تسویۀ وجوه، ناشر مکلف است سود سهامداران را از طریق واریز به حساب بانکی اعلام­شده از سوی آنها و یا از طریق حساب بانکی واسطه پرداخت نماید و با درخواست سهامدار، صورت‌حساب نحوۀ محاسبۀ مطالبات وی را در اختیار سهامدار قرار دهد.</a:t>
            </a:r>
          </a:p>
          <a:p>
            <a:pPr marR="0" rtl="1"/>
            <a:endParaRPr lang="en-US" sz="2400" b="1" smtClean="0">
              <a:cs typeface="B Nazanin" pitchFamily="2" charset="-78"/>
            </a:endParaRPr>
          </a:p>
        </p:txBody>
      </p:sp>
      <p:sp>
        <p:nvSpPr>
          <p:cNvPr id="4" name="Slide Number Placeholder 3"/>
          <p:cNvSpPr>
            <a:spLocks noGrp="1"/>
          </p:cNvSpPr>
          <p:nvPr>
            <p:ph type="sldNum" sz="quarter" idx="12"/>
          </p:nvPr>
        </p:nvSpPr>
        <p:spPr/>
        <p:txBody>
          <a:bodyPr/>
          <a:lstStyle/>
          <a:p>
            <a:pPr>
              <a:defRPr/>
            </a:pPr>
            <a:fld id="{91550F36-E020-4481-80AD-58C6E222A23C}" type="slidenum">
              <a:rPr lang="fa-IR" b="1"/>
              <a:pPr>
                <a:defRPr/>
              </a:pPr>
              <a:t>19</a:t>
            </a:fld>
            <a:endParaRPr lang="fa-IR" b="1" dirty="0"/>
          </a:p>
        </p:txBody>
      </p:sp>
      <p:pic>
        <p:nvPicPr>
          <p:cNvPr id="17412" name="Picture 5" descr="C:\Users\farakavosh\Desktop\2b1ed0b1fa36e8dcc994f43a9e04028f.jpg"/>
          <p:cNvPicPr>
            <a:picLocks noChangeAspect="1" noChangeArrowheads="1"/>
          </p:cNvPicPr>
          <p:nvPr/>
        </p:nvPicPr>
        <p:blipFill>
          <a:blip r:embed="rId3"/>
          <a:srcRect/>
          <a:stretch>
            <a:fillRect/>
          </a:stretch>
        </p:blipFill>
        <p:spPr bwMode="auto">
          <a:xfrm>
            <a:off x="0" y="0"/>
            <a:ext cx="1643063" cy="857250"/>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2</a:t>
            </a:fld>
            <a:endParaRPr lang="fa-IR"/>
          </a:p>
        </p:txBody>
      </p:sp>
      <p:sp>
        <p:nvSpPr>
          <p:cNvPr id="5" name="Title 1"/>
          <p:cNvSpPr>
            <a:spLocks noGrp="1"/>
          </p:cNvSpPr>
          <p:nvPr>
            <p:ph idx="1"/>
          </p:nvPr>
        </p:nvSpPr>
        <p:spPr>
          <a:xfrm>
            <a:off x="457200" y="642938"/>
            <a:ext cx="8229600" cy="5681662"/>
          </a:xfrm>
        </p:spPr>
        <p:txBody>
          <a:bodyPr/>
          <a:lstStyle/>
          <a:p>
            <a:pPr algn="just" rtl="1">
              <a:lnSpc>
                <a:spcPct val="150000"/>
              </a:lnSpc>
              <a:buNone/>
            </a:pPr>
            <a:r>
              <a:rPr lang="fa-IR" dirty="0" smtClean="0"/>
              <a:t>مقدمه</a:t>
            </a:r>
          </a:p>
          <a:p>
            <a:pPr algn="just" rtl="1">
              <a:lnSpc>
                <a:spcPct val="150000"/>
              </a:lnSpc>
              <a:buNone/>
            </a:pPr>
            <a:r>
              <a:rPr lang="fa-IR" dirty="0" smtClean="0"/>
              <a:t>شرکت های سرمایه پذیر با برگزاری مجامع سالانه ، اقدام به ارائه گزارش عملکرد و درخواست تصمیم گیری در مورد برخی از امور شرکت می کنند. در اكثر اوقات، بحث برانگيزترين بخش مجمع، تصميم گيري درباره تقسيم سود است، به اين دليل كه سهامداران براي دريافت بازده نقدي سرمايه گذاري خود، پيشنهاد توزيع حداكثري سود را ارائه مي كنند و در مقابل مديران شركت ها براي جبران كمبود نقدينگي و جلوگيري از خروج منابع مالي، تمايلي به تقسيم سود ندارند. لذا مباحث مختلفي در رابطه با تقسيم سود از جمله ميزان تقسيم سود و زمان پرداخت بين مديران و سهامدران مطرح مي شود كه در نهايت تعيين كننده سياست شركت در مورد تقسيم سود نقدي است.</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ubtitle 2"/>
          <p:cNvSpPr>
            <a:spLocks noGrp="1"/>
          </p:cNvSpPr>
          <p:nvPr>
            <p:ph type="subTitle" idx="1"/>
          </p:nvPr>
        </p:nvSpPr>
        <p:spPr>
          <a:xfrm>
            <a:off x="142875" y="214313"/>
            <a:ext cx="8786813" cy="6286500"/>
          </a:xfrm>
        </p:spPr>
        <p:txBody>
          <a:bodyPr/>
          <a:lstStyle/>
          <a:p>
            <a:pPr marR="0" algn="just" rtl="1" eaLnBrk="1" hangingPunct="1">
              <a:lnSpc>
                <a:spcPct val="90000"/>
              </a:lnSpc>
            </a:pPr>
            <a:r>
              <a:rPr lang="fa-IR" sz="3200" b="1" smtClean="0">
                <a:cs typeface="B Nazanin" pitchFamily="2" charset="-78"/>
              </a:rPr>
              <a:t>بخش دوم- وظایف ناشر در خصوص برگزاری مجامع عمومی</a:t>
            </a:r>
          </a:p>
          <a:p>
            <a:pPr marR="0" rtl="1"/>
            <a:r>
              <a:rPr lang="fa-IR" sz="2400" b="1" smtClean="0">
                <a:cs typeface="B Nazanin" pitchFamily="2" charset="-78"/>
              </a:rPr>
              <a:t>مادۀ 16</a:t>
            </a:r>
            <a:r>
              <a:rPr lang="ar-SA" sz="2400" b="1" smtClean="0">
                <a:cs typeface="B Nazanin" pitchFamily="2" charset="-78"/>
              </a:rPr>
              <a:t>- </a:t>
            </a:r>
            <a:r>
              <a:rPr lang="fa-IR" sz="2400" b="1" smtClean="0">
                <a:cs typeface="B Nazanin" pitchFamily="2" charset="-78"/>
              </a:rPr>
              <a:t>ناشر مکلف است با توجه به وضعیت نقدینگی و توان پرداخت سود و با ارائۀ دلایل و توضیحات کافی، «حداکثر سود قابل تقسیم» را در یادداشت‌های همراهِ صورت‌های مالی حسابرسی شده سالیانه، افشا نماید و حسابرس معتمد نیز موظف است درمورد آن اظهارنظر نماید. در شرکت‌هایی که ملزم به تهیۀ صورت‌های مالی تلفیقی می‌باشند، اعلام «حداکثر سود قابل‌تقسیم» و تصمیمات تقسیم‌سود باید مبتنی‌بر صورت‌های‌مالی تلفیقی باشد. ناشر موظف است «حداکثر سود قابل‌تقسیم» را بر اساس «سود قابل‌تقسیم طبق صورت سود و زیان تلفیقی یا صورت سود و زیان شرکت اصلی، هر کدام که کمتر باشد» و با لحاظ نمودن توان پرداخت سود، محاسبه و افشا نماید.</a:t>
            </a:r>
            <a:endParaRPr lang="en-US" sz="2400" b="1" smtClean="0">
              <a:cs typeface="B Nazanin" pitchFamily="2" charset="-78"/>
            </a:endParaRPr>
          </a:p>
          <a:p>
            <a:pPr marR="0"/>
            <a:r>
              <a:rPr lang="fa-IR" sz="2400" b="1" smtClean="0">
                <a:cs typeface="B Nazanin" pitchFamily="2" charset="-78"/>
              </a:rPr>
              <a:t>مادۀ 17- در صورتی که بندهای گزارش حسابرس/ بازرس قانونی در مورد صورت‌های مالی، ناشی از عدم انجام تعدیلات بااهمیت در سود یا زیان و یا سودقابل‌‌تقسیم ناشر باشد، مجمع باید با لحاظ نمودن پیشنهادات حسابرس/ بازرس قانونی و درنظرگرفتن الزامات مادۀ 240 قانون تجارت و مادۀ 16 این دستورالعمل، درخصوص تقسیم سود تصمیم‌گیری نماید.</a:t>
            </a:r>
          </a:p>
          <a:p>
            <a:pPr marR="0" rtl="1"/>
            <a:r>
              <a:rPr lang="fa-IR" sz="2400" b="1" smtClean="0">
                <a:cs typeface="B Nazanin" pitchFamily="2" charset="-78"/>
              </a:rPr>
              <a:t>تبصره 1- درصورتی‌که حداکثر سود قابل تقسیم با لحاظ نمودن مواد 16 و 17 این دستورالعمل، کمتر از ده‌ درصد سود خالص شرکت اصلی باشد، به‌منظور رعایت مادۀ 90 قانون تجارت، تقسیم ده درصد از سود خالص شرکت اصلی بین صاحبان سهام الزامی است. </a:t>
            </a:r>
            <a:endParaRPr lang="en-US" sz="2400" b="1" smtClean="0">
              <a:cs typeface="B Nazanin" pitchFamily="2" charset="-78"/>
            </a:endParaRPr>
          </a:p>
          <a:p>
            <a:pPr marR="0"/>
            <a:endParaRPr lang="en-US" sz="2400" b="1" smtClean="0">
              <a:cs typeface="B Nazanin" pitchFamily="2" charset="-78"/>
            </a:endParaRPr>
          </a:p>
          <a:p>
            <a:pPr marR="0" algn="just" rtl="1" eaLnBrk="1" hangingPunct="1">
              <a:lnSpc>
                <a:spcPct val="90000"/>
              </a:lnSpc>
            </a:pPr>
            <a:endParaRPr lang="fa-IR" smtClean="0">
              <a:cs typeface="B Nazanin" pitchFamily="2" charset="-78"/>
            </a:endParaRPr>
          </a:p>
        </p:txBody>
      </p:sp>
      <p:sp>
        <p:nvSpPr>
          <p:cNvPr id="3" name="Slide Number Placeholder 2"/>
          <p:cNvSpPr>
            <a:spLocks noGrp="1"/>
          </p:cNvSpPr>
          <p:nvPr>
            <p:ph type="sldNum" sz="quarter" idx="12"/>
          </p:nvPr>
        </p:nvSpPr>
        <p:spPr/>
        <p:txBody>
          <a:bodyPr/>
          <a:lstStyle/>
          <a:p>
            <a:pPr>
              <a:defRPr/>
            </a:pPr>
            <a:fld id="{E4A5EA40-DEBA-41D3-97AD-257B56FCA87B}" type="slidenum">
              <a:rPr lang="fa-IR"/>
              <a:pPr>
                <a:defRPr/>
              </a:pPr>
              <a:t>20</a:t>
            </a:fld>
            <a:endParaRPr lang="fa-IR"/>
          </a:p>
        </p:txBody>
      </p:sp>
    </p:spTree>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ubtitle 2"/>
          <p:cNvSpPr>
            <a:spLocks noGrp="1"/>
          </p:cNvSpPr>
          <p:nvPr>
            <p:ph type="subTitle" idx="1"/>
          </p:nvPr>
        </p:nvSpPr>
        <p:spPr>
          <a:xfrm>
            <a:off x="142875" y="214313"/>
            <a:ext cx="8786813" cy="6286500"/>
          </a:xfrm>
        </p:spPr>
        <p:txBody>
          <a:bodyPr/>
          <a:lstStyle/>
          <a:p>
            <a:pPr marR="0" rtl="1" eaLnBrk="1" hangingPunct="1">
              <a:lnSpc>
                <a:spcPct val="90000"/>
              </a:lnSpc>
            </a:pPr>
            <a:r>
              <a:rPr lang="ar-SA" sz="2400" b="1" smtClean="0"/>
              <a:t>فصل سوم- تنبیهات و تخلفا</a:t>
            </a:r>
            <a:r>
              <a:rPr lang="fa-IR" sz="2400" b="1" smtClean="0"/>
              <a:t>ت</a:t>
            </a:r>
          </a:p>
          <a:p>
            <a:pPr marR="0" rtl="1" eaLnBrk="1" hangingPunct="1">
              <a:lnSpc>
                <a:spcPct val="90000"/>
              </a:lnSpc>
            </a:pPr>
            <a:r>
              <a:rPr lang="fa-IR" sz="2400" b="1" smtClean="0">
                <a:cs typeface="B Nazanin" pitchFamily="2" charset="-78"/>
              </a:rPr>
              <a:t>مادۀ 23- تخلفاتی که موجب تذكر کتبی به ناشر و مدیران ارشد آن با درج در پرونده می­گردد، عبارت است از:</a:t>
            </a:r>
          </a:p>
          <a:p>
            <a:pPr marR="0" rtl="1" eaLnBrk="1" hangingPunct="1">
              <a:lnSpc>
                <a:spcPct val="90000"/>
              </a:lnSpc>
            </a:pPr>
            <a:r>
              <a:rPr lang="fa-IR" sz="2400" b="1" smtClean="0">
                <a:cs typeface="B Nazanin" pitchFamily="2" charset="-78"/>
              </a:rPr>
              <a:t>1-تأخیر در افشای اطلاعات </a:t>
            </a:r>
            <a:r>
              <a:rPr lang="ar-SA" sz="2400" b="1" smtClean="0">
                <a:cs typeface="B Nazanin" pitchFamily="2" charset="-78"/>
              </a:rPr>
              <a:t>موضوع دستورالعمل افشا</a:t>
            </a:r>
            <a:r>
              <a:rPr lang="fa-IR" sz="2400" b="1" smtClean="0">
                <a:cs typeface="B Nazanin" pitchFamily="2" charset="-78"/>
              </a:rPr>
              <a:t> و این دستورالعمل به شرح زیر:</a:t>
            </a:r>
          </a:p>
          <a:p>
            <a:pPr marR="0" rtl="1" eaLnBrk="1" hangingPunct="1">
              <a:lnSpc>
                <a:spcPct val="90000"/>
              </a:lnSpc>
            </a:pPr>
            <a:r>
              <a:rPr lang="en-US" sz="2400" b="1" smtClean="0">
                <a:cs typeface="B Nazanin" pitchFamily="2" charset="-78"/>
              </a:rPr>
              <a:t>1-1</a:t>
            </a:r>
            <a:r>
              <a:rPr lang="fa-IR" sz="2400" b="1" smtClean="0">
                <a:cs typeface="B Nazanin" pitchFamily="2" charset="-78"/>
              </a:rPr>
              <a:t>جدول زمان‌بندی پرداخت سودنقدی پیشنهادی توسط هیئت‌مدیره حداقل 10روز قبل از برگزاری مجمع عمومي عادی</a:t>
            </a:r>
          </a:p>
          <a:p>
            <a:pPr marL="0" lvl="1" algn="r" rtl="1" eaLnBrk="1" hangingPunct="1">
              <a:lnSpc>
                <a:spcPct val="90000"/>
              </a:lnSpc>
              <a:buClr>
                <a:srgbClr val="0BD0D9"/>
              </a:buClr>
              <a:buSzPct val="95000"/>
            </a:pPr>
            <a:r>
              <a:rPr lang="en-US" b="1" smtClean="0">
                <a:cs typeface="B Nazanin" pitchFamily="2" charset="-78"/>
              </a:rPr>
              <a:t>1-2</a:t>
            </a:r>
            <a:r>
              <a:rPr lang="fa-IR" b="1" smtClean="0">
                <a:cs typeface="B Nazanin" pitchFamily="2" charset="-78"/>
              </a:rPr>
              <a:t>جدول زمانبندی پرداخت سود نقدیِ اصلاح‌شده، در صورتی که مجمع عمومی عادی سود نقدی بیشتری را  نسبت به پیشنهاد هیئت مدیره تصویب نماید.</a:t>
            </a:r>
          </a:p>
          <a:p>
            <a:pPr marL="0" lvl="1" algn="r" rtl="1" eaLnBrk="1" hangingPunct="1">
              <a:lnSpc>
                <a:spcPct val="90000"/>
              </a:lnSpc>
              <a:buClr>
                <a:srgbClr val="0BD0D9"/>
              </a:buClr>
              <a:buSzPct val="95000"/>
            </a:pPr>
            <a:r>
              <a:rPr lang="fa-IR" b="1" smtClean="0">
                <a:cs typeface="B Nazanin" pitchFamily="2" charset="-78"/>
              </a:rPr>
              <a:t>مادۀ 24- تخلفاتی که موجب اخطار کتبی به ناشر و مدیران ارشد آن با درج در پرونده و اعلام به عموم میگردد، عبارتند از:</a:t>
            </a:r>
          </a:p>
          <a:p>
            <a:pPr marL="0" lvl="1" algn="r" rtl="1" eaLnBrk="1" hangingPunct="1">
              <a:lnSpc>
                <a:spcPct val="90000"/>
              </a:lnSpc>
              <a:buClr>
                <a:srgbClr val="0BD0D9"/>
              </a:buClr>
              <a:buSzPct val="95000"/>
            </a:pPr>
            <a:r>
              <a:rPr lang="fa-IR" b="1" smtClean="0">
                <a:cs typeface="B Nazanin" pitchFamily="2" charset="-78"/>
              </a:rPr>
              <a:t>1-عدم افشای حداکثر سود قابل تقسیم در صورت‌های مالی سالانه، طبق الزامات مادۀ 16 این دستورالعمل</a:t>
            </a:r>
          </a:p>
          <a:p>
            <a:pPr marL="0" lvl="1" algn="r" rtl="1" eaLnBrk="1" hangingPunct="1">
              <a:lnSpc>
                <a:spcPct val="90000"/>
              </a:lnSpc>
              <a:buClr>
                <a:srgbClr val="0BD0D9"/>
              </a:buClr>
              <a:buSzPct val="95000"/>
            </a:pPr>
            <a:r>
              <a:rPr lang="fa-IR" b="1" smtClean="0">
                <a:cs typeface="B Nazanin" pitchFamily="2" charset="-78"/>
              </a:rPr>
              <a:t>6-عدم پرداخت سود نقدی مطابق جدول زمان‌بندی پرداخت سودنقدی اعلام‌شده توسط ناشر، </a:t>
            </a:r>
            <a:r>
              <a:rPr lang="ar-SA" b="1" smtClean="0">
                <a:cs typeface="B Nazanin" pitchFamily="2" charset="-78"/>
              </a:rPr>
              <a:t>موضوع‌مادۀ 5 این </a:t>
            </a:r>
            <a:r>
              <a:rPr lang="fa-IR" b="1" smtClean="0">
                <a:cs typeface="B Nazanin" pitchFamily="2" charset="-78"/>
              </a:rPr>
              <a:t>د</a:t>
            </a:r>
            <a:r>
              <a:rPr lang="ar-SA" b="1" smtClean="0">
                <a:cs typeface="B Nazanin" pitchFamily="2" charset="-78"/>
              </a:rPr>
              <a:t>ستورالعم</a:t>
            </a:r>
            <a:r>
              <a:rPr lang="fa-IR" b="1" smtClean="0">
                <a:cs typeface="B Nazanin" pitchFamily="2" charset="-78"/>
              </a:rPr>
              <a:t>ل</a:t>
            </a:r>
          </a:p>
          <a:p>
            <a:pPr marL="0" lvl="1" algn="r" rtl="1" eaLnBrk="1" hangingPunct="1">
              <a:lnSpc>
                <a:spcPct val="90000"/>
              </a:lnSpc>
              <a:buClr>
                <a:srgbClr val="0BD0D9"/>
              </a:buClr>
              <a:buSzPct val="95000"/>
            </a:pPr>
            <a:r>
              <a:rPr lang="fa-IR" b="1" smtClean="0">
                <a:cs typeface="B Nazanin" pitchFamily="2" charset="-78"/>
              </a:rPr>
              <a:t>مادۀ 27- تخلفاتی که موجب اخطار کتبی به سهامدار/سهامداران عمدۀ ناشر و مدیران ارشد آنها با درج در پرونده و اعلام به عموم می­گردد، </a:t>
            </a:r>
            <a:r>
              <a:rPr lang="ar-SA" b="1" smtClean="0">
                <a:cs typeface="B Nazanin" pitchFamily="2" charset="-78"/>
              </a:rPr>
              <a:t>عبارتند</a:t>
            </a:r>
            <a:r>
              <a:rPr lang="fa-IR" b="1" smtClean="0">
                <a:cs typeface="B Nazanin" pitchFamily="2" charset="-78"/>
              </a:rPr>
              <a:t> از:</a:t>
            </a:r>
          </a:p>
          <a:p>
            <a:pPr marL="0" lvl="1" algn="r" rtl="1" eaLnBrk="1" hangingPunct="1">
              <a:lnSpc>
                <a:spcPct val="90000"/>
              </a:lnSpc>
              <a:buClr>
                <a:srgbClr val="0BD0D9"/>
              </a:buClr>
              <a:buSzPct val="95000"/>
            </a:pPr>
            <a:r>
              <a:rPr lang="fa-IR" b="1" smtClean="0">
                <a:cs typeface="B Nazanin" pitchFamily="2" charset="-78"/>
              </a:rPr>
              <a:t>1-عدم رعایت الزامات مربوط به حداکثر میزان تقسیم سود موضوع مواد 16 و 17 این دستورالعمل </a:t>
            </a:r>
            <a:endParaRPr lang="en-US" b="1" smtClean="0">
              <a:cs typeface="B Nazanin" pitchFamily="2" charset="-78"/>
            </a:endParaRPr>
          </a:p>
          <a:p>
            <a:pPr marL="0" lvl="1" algn="r" rtl="1" eaLnBrk="1" hangingPunct="1">
              <a:lnSpc>
                <a:spcPct val="90000"/>
              </a:lnSpc>
              <a:buClr>
                <a:srgbClr val="0BD0D9"/>
              </a:buClr>
              <a:buSzPct val="95000"/>
            </a:pPr>
            <a:endParaRPr lang="en-US" b="1" smtClean="0">
              <a:cs typeface="B Nazanin" pitchFamily="2" charset="-78"/>
            </a:endParaRPr>
          </a:p>
          <a:p>
            <a:pPr marL="0" lvl="1" algn="r" rtl="1" eaLnBrk="1" hangingPunct="1">
              <a:lnSpc>
                <a:spcPct val="90000"/>
              </a:lnSpc>
              <a:buClr>
                <a:srgbClr val="0BD0D9"/>
              </a:buClr>
              <a:buSzPct val="95000"/>
            </a:pPr>
            <a:endParaRPr lang="fa-IR" b="1" smtClean="0">
              <a:cs typeface="B Nazanin" pitchFamily="2" charset="-78"/>
            </a:endParaRPr>
          </a:p>
          <a:p>
            <a:pPr marL="0" lvl="1" algn="r" rtl="1" eaLnBrk="1" hangingPunct="1">
              <a:lnSpc>
                <a:spcPct val="90000"/>
              </a:lnSpc>
              <a:buClr>
                <a:srgbClr val="0BD0D9"/>
              </a:buClr>
              <a:buSzPct val="95000"/>
            </a:pPr>
            <a:endParaRPr lang="en-US" b="1" smtClean="0">
              <a:cs typeface="B Nazanin" pitchFamily="2" charset="-78"/>
            </a:endParaRPr>
          </a:p>
          <a:p>
            <a:pPr marL="0" lvl="1" algn="r" rtl="1" eaLnBrk="1" hangingPunct="1">
              <a:lnSpc>
                <a:spcPct val="90000"/>
              </a:lnSpc>
              <a:buClr>
                <a:srgbClr val="0BD0D9"/>
              </a:buClr>
              <a:buSzPct val="95000"/>
            </a:pPr>
            <a:endParaRPr lang="en-US" b="1" smtClean="0">
              <a:cs typeface="B Nazanin" pitchFamily="2" charset="-78"/>
            </a:endParaRPr>
          </a:p>
          <a:p>
            <a:pPr marL="0" lvl="1" algn="r" rtl="1" eaLnBrk="1" hangingPunct="1">
              <a:lnSpc>
                <a:spcPct val="90000"/>
              </a:lnSpc>
              <a:buClr>
                <a:srgbClr val="0BD0D9"/>
              </a:buClr>
              <a:buSzPct val="95000"/>
            </a:pPr>
            <a:r>
              <a:rPr lang="fa-IR" b="1" smtClean="0">
                <a:cs typeface="B Nazanin" pitchFamily="2" charset="-78"/>
              </a:rPr>
              <a:t> </a:t>
            </a:r>
            <a:endParaRPr lang="en-US" b="1" smtClean="0">
              <a:cs typeface="B Nazanin" pitchFamily="2" charset="-78"/>
            </a:endParaRPr>
          </a:p>
          <a:p>
            <a:pPr marR="0" rtl="1" eaLnBrk="1" hangingPunct="1">
              <a:lnSpc>
                <a:spcPct val="90000"/>
              </a:lnSpc>
            </a:pPr>
            <a:endParaRPr lang="en-US" sz="2400" b="1" smtClean="0">
              <a:cs typeface="B Nazanin" pitchFamily="2" charset="-78"/>
            </a:endParaRPr>
          </a:p>
          <a:p>
            <a:pPr marR="0" rtl="1" eaLnBrk="1" hangingPunct="1">
              <a:lnSpc>
                <a:spcPct val="90000"/>
              </a:lnSpc>
            </a:pPr>
            <a:endParaRPr lang="en-US" sz="2400" b="1" smtClean="0">
              <a:cs typeface="B Nazanin" pitchFamily="2" charset="-78"/>
            </a:endParaRPr>
          </a:p>
          <a:p>
            <a:pPr marR="0" rtl="1" eaLnBrk="1" hangingPunct="1">
              <a:lnSpc>
                <a:spcPct val="90000"/>
              </a:lnSpc>
            </a:pPr>
            <a:endParaRPr lang="en-US" sz="2400" b="1" smtClean="0">
              <a:cs typeface="B Nazanin" pitchFamily="2" charset="-78"/>
            </a:endParaRPr>
          </a:p>
          <a:p>
            <a:pPr marR="0" rtl="1" eaLnBrk="1" hangingPunct="1">
              <a:lnSpc>
                <a:spcPct val="90000"/>
              </a:lnSpc>
            </a:pPr>
            <a:endParaRPr lang="en-US" sz="2400" smtClean="0">
              <a:cs typeface="B Nazanin" pitchFamily="2" charset="-78"/>
            </a:endParaRPr>
          </a:p>
        </p:txBody>
      </p:sp>
      <p:sp>
        <p:nvSpPr>
          <p:cNvPr id="3" name="Slide Number Placeholder 2"/>
          <p:cNvSpPr>
            <a:spLocks noGrp="1"/>
          </p:cNvSpPr>
          <p:nvPr>
            <p:ph type="sldNum" sz="quarter" idx="12"/>
          </p:nvPr>
        </p:nvSpPr>
        <p:spPr/>
        <p:txBody>
          <a:bodyPr/>
          <a:lstStyle/>
          <a:p>
            <a:pPr>
              <a:defRPr/>
            </a:pPr>
            <a:fld id="{D7BF1A0C-5499-4289-9FAE-249699D96E06}" type="slidenum">
              <a:rPr lang="fa-IR"/>
              <a:pPr>
                <a:defRPr/>
              </a:pPr>
              <a:t>21</a:t>
            </a:fld>
            <a:endParaRPr lang="fa-IR"/>
          </a:p>
        </p:txBody>
      </p:sp>
    </p:spTree>
  </p:cSld>
  <p:clrMapOvr>
    <a:masterClrMapping/>
  </p:clrMapOvr>
  <p:transition>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9"/>
            <a:ext cx="8229600" cy="5681682"/>
          </a:xfrm>
        </p:spPr>
        <p:txBody>
          <a:bodyPr/>
          <a:lstStyle/>
          <a:p>
            <a:pPr algn="just" rtl="1">
              <a:buNone/>
            </a:pPr>
            <a:r>
              <a:rPr lang="fa-IR" sz="3000" b="1" dirty="0" smtClean="0"/>
              <a:t>منابع:</a:t>
            </a:r>
            <a:endParaRPr lang="en-US" sz="3000" b="1" dirty="0" smtClean="0"/>
          </a:p>
          <a:p>
            <a:pPr algn="just">
              <a:buNone/>
            </a:pPr>
            <a:r>
              <a:rPr lang="en-US" dirty="0" smtClean="0"/>
              <a:t>1-tsetmc.com</a:t>
            </a:r>
          </a:p>
          <a:p>
            <a:pPr algn="just">
              <a:buNone/>
            </a:pPr>
            <a:r>
              <a:rPr lang="en-US" dirty="0" smtClean="0"/>
              <a:t>2-codal.ir</a:t>
            </a:r>
          </a:p>
          <a:p>
            <a:pPr algn="just">
              <a:buNone/>
            </a:pPr>
            <a:r>
              <a:rPr lang="en-US" dirty="0" smtClean="0"/>
              <a:t>3-sena.ir</a:t>
            </a:r>
          </a:p>
          <a:p>
            <a:pPr algn="just">
              <a:buNone/>
            </a:pPr>
            <a:r>
              <a:rPr lang="en-US" dirty="0" smtClean="0"/>
              <a:t>4-seo.ir</a:t>
            </a:r>
            <a:endParaRPr lang="fa-IR" dirty="0" smtClean="0"/>
          </a:p>
          <a:p>
            <a:pPr algn="just">
              <a:buNone/>
            </a:pPr>
            <a:r>
              <a:rPr lang="en-US" dirty="0" smtClean="0"/>
              <a:t>5-irbourse.com</a:t>
            </a:r>
            <a:endParaRPr lang="fa-IR" dirty="0" smtClean="0"/>
          </a:p>
          <a:p>
            <a:pPr algn="just">
              <a:buNone/>
            </a:pPr>
            <a:r>
              <a:rPr lang="en-US" dirty="0" smtClean="0"/>
              <a:t>6-haghgostar.ir</a:t>
            </a:r>
          </a:p>
          <a:p>
            <a:pPr algn="just">
              <a:buNone/>
            </a:pPr>
            <a:r>
              <a:rPr lang="en-US" smtClean="0"/>
              <a:t>7-</a:t>
            </a:r>
            <a:r>
              <a:rPr lang="fa-IR" b="1" dirty="0" smtClean="0"/>
              <a:t>کتاب مدیریت مالی راهبردی </a:t>
            </a:r>
            <a:endParaRPr lang="en-US" b="1" dirty="0" smtClean="0"/>
          </a:p>
          <a:p>
            <a:pPr algn="r" rtl="1">
              <a:buNone/>
            </a:pPr>
            <a:endParaRPr lang="fa-IR" dirty="0" smtClean="0"/>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22</a:t>
            </a:fld>
            <a:endParaRPr lang="fa-I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ubtitle 2"/>
          <p:cNvSpPr>
            <a:spLocks noGrp="1"/>
          </p:cNvSpPr>
          <p:nvPr>
            <p:ph type="subTitle" idx="1"/>
          </p:nvPr>
        </p:nvSpPr>
        <p:spPr>
          <a:xfrm>
            <a:off x="0" y="0"/>
            <a:ext cx="9144000" cy="6858000"/>
          </a:xfrm>
        </p:spPr>
        <p:txBody>
          <a:bodyPr/>
          <a:lstStyle/>
          <a:p>
            <a:pPr marR="0" rtl="1" eaLnBrk="1" hangingPunct="1"/>
            <a:endParaRPr lang="fa-IR" sz="6600" smtClean="0">
              <a:cs typeface="2  Bardiya" pitchFamily="2" charset="-78"/>
            </a:endParaRPr>
          </a:p>
          <a:p>
            <a:pPr marR="0" algn="ctr" rtl="1" eaLnBrk="1" hangingPunct="1"/>
            <a:endParaRPr lang="fa-IR" sz="3600" smtClean="0">
              <a:latin typeface="IranNastaliq" pitchFamily="18" charset="0"/>
            </a:endParaRPr>
          </a:p>
          <a:p>
            <a:pPr marR="0" algn="ctr" rtl="1" eaLnBrk="1" hangingPunct="1"/>
            <a:r>
              <a:rPr lang="fa-IR" sz="9600" smtClean="0">
                <a:latin typeface="B Nazanin" pitchFamily="2" charset="-78"/>
              </a:rPr>
              <a:t>با تشکر از توجه شما</a:t>
            </a:r>
          </a:p>
          <a:p>
            <a:pPr marR="0" algn="ctr" rtl="1" eaLnBrk="1" hangingPunct="1"/>
            <a:r>
              <a:rPr lang="fa-IR" sz="9600" smtClean="0">
                <a:solidFill>
                  <a:schemeClr val="bg1"/>
                </a:solidFill>
                <a:latin typeface="B Nazanin" pitchFamily="2" charset="-78"/>
              </a:rPr>
              <a:t>پایان</a:t>
            </a:r>
            <a:endParaRPr lang="en-US" sz="9600" smtClean="0">
              <a:solidFill>
                <a:schemeClr val="bg1"/>
              </a:solidFill>
              <a:latin typeface="B Nazanin" pitchFamily="2" charset="-78"/>
              <a:cs typeface="Majalla UI"/>
            </a:endParaRPr>
          </a:p>
        </p:txBody>
      </p:sp>
      <p:sp>
        <p:nvSpPr>
          <p:cNvPr id="3" name="Slide Number Placeholder 2"/>
          <p:cNvSpPr>
            <a:spLocks noGrp="1"/>
          </p:cNvSpPr>
          <p:nvPr>
            <p:ph type="sldNum" sz="quarter" idx="12"/>
          </p:nvPr>
        </p:nvSpPr>
        <p:spPr/>
        <p:txBody>
          <a:bodyPr/>
          <a:lstStyle/>
          <a:p>
            <a:pPr>
              <a:defRPr/>
            </a:pPr>
            <a:fld id="{9AAAB485-5D04-4A0C-B5B7-4017AC941369}" type="slidenum">
              <a:rPr lang="fa-IR"/>
              <a:pPr>
                <a:defRPr/>
              </a:pPr>
              <a:t>23</a:t>
            </a:fld>
            <a:endParaRPr lang="fa-IR" dirty="0"/>
          </a:p>
        </p:txBody>
      </p:sp>
      <p:pic>
        <p:nvPicPr>
          <p:cNvPr id="32772" name="Picture 6" descr="C:\Users\farakavosh\Desktop\Sena-4.JPG"/>
          <p:cNvPicPr>
            <a:picLocks noChangeAspect="1" noChangeArrowheads="1"/>
          </p:cNvPicPr>
          <p:nvPr/>
        </p:nvPicPr>
        <p:blipFill>
          <a:blip r:embed="rId2"/>
          <a:srcRect/>
          <a:stretch>
            <a:fillRect/>
          </a:stretch>
        </p:blipFill>
        <p:spPr bwMode="auto">
          <a:xfrm>
            <a:off x="142875" y="0"/>
            <a:ext cx="2524125" cy="1905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571480"/>
            <a:ext cx="8229600" cy="6072229"/>
          </a:xfrm>
        </p:spPr>
        <p:txBody>
          <a:bodyPr/>
          <a:lstStyle/>
          <a:p>
            <a:pPr marL="0" lvl="0" indent="0" algn="just" rtl="1" eaLnBrk="1" hangingPunct="1">
              <a:spcBef>
                <a:spcPct val="0"/>
              </a:spcBef>
              <a:buClrTx/>
              <a:buSzTx/>
              <a:buNone/>
            </a:pPr>
            <a:r>
              <a:rPr lang="fa-IR" b="1" dirty="0" smtClean="0">
                <a:latin typeface="Times New Roman" pitchFamily="18" charset="0"/>
                <a:ea typeface="Calibri" pitchFamily="34" charset="0"/>
              </a:rPr>
              <a:t>پیش بینی سود </a:t>
            </a:r>
          </a:p>
          <a:p>
            <a:pPr marL="0" lvl="0" indent="0" algn="just" rtl="1" eaLnBrk="1" hangingPunct="1">
              <a:spcBef>
                <a:spcPct val="0"/>
              </a:spcBef>
              <a:buClrTx/>
              <a:buSzTx/>
              <a:buNone/>
            </a:pPr>
            <a:r>
              <a:rPr lang="fa-IR" dirty="0" smtClean="0"/>
              <a:t>طبق بند 6 ماده7 دستورالعمل افشای اطلاعات شرکت های ثبت شده نزد سازمان :</a:t>
            </a:r>
          </a:p>
          <a:p>
            <a:pPr marL="0" lvl="0" indent="0" algn="just" rtl="1" eaLnBrk="1" hangingPunct="1">
              <a:spcBef>
                <a:spcPct val="0"/>
              </a:spcBef>
              <a:buClrTx/>
              <a:buSzTx/>
              <a:buNone/>
            </a:pPr>
            <a:r>
              <a:rPr lang="fa-IR" dirty="0" smtClean="0"/>
              <a:t>برنامه‌های آتی مدیریت و پيش‌بيني عملكرد سالانۀ شرکت اصلی و تلفیقی گروه حداقل 30 روز قبل از شروع سال مالي جديد و اظهارنظر حسابرس نسبت به آن حداکثر 20 روز پس از ارائه توسط ناشرمنتشر گردد.</a:t>
            </a:r>
            <a:endParaRPr lang="fa-IR" dirty="0" smtClean="0">
              <a:latin typeface="Times New Roman" pitchFamily="18" charset="0"/>
              <a:ea typeface="Calibri" pitchFamily="34" charset="0"/>
            </a:endParaRPr>
          </a:p>
          <a:p>
            <a:pPr marL="0" lvl="0" indent="0" algn="just" rtl="1" eaLnBrk="1" hangingPunct="1">
              <a:spcBef>
                <a:spcPct val="0"/>
              </a:spcBef>
              <a:buClrTx/>
              <a:buSzTx/>
              <a:buNone/>
            </a:pPr>
            <a:r>
              <a:rPr lang="fa-IR" b="1" dirty="0" smtClean="0">
                <a:latin typeface="Times New Roman" pitchFamily="18" charset="0"/>
                <a:ea typeface="Calibri" pitchFamily="34" charset="0"/>
              </a:rPr>
              <a:t>سود</a:t>
            </a:r>
          </a:p>
          <a:p>
            <a:pPr marL="0" lvl="0" indent="0" algn="just" rtl="1" eaLnBrk="1" hangingPunct="1">
              <a:spcBef>
                <a:spcPct val="0"/>
              </a:spcBef>
              <a:buClrTx/>
              <a:buSzTx/>
              <a:buNone/>
            </a:pPr>
            <a:r>
              <a:rPr lang="fa-IR" dirty="0" smtClean="0">
                <a:latin typeface="Times New Roman" pitchFamily="18" charset="0"/>
                <a:ea typeface="Calibri" pitchFamily="34" charset="0"/>
              </a:rPr>
              <a:t>سود یکی از مفاهیم حسابداری و مالی است .تحلیل گران مالی اندازه گیری و انتشار اطلاعات مربوط به سود را مفید می دانند.</a:t>
            </a:r>
          </a:p>
          <a:p>
            <a:pPr marL="0" lvl="0" indent="0" algn="just" rtl="1" eaLnBrk="1" hangingPunct="1">
              <a:spcBef>
                <a:spcPct val="0"/>
              </a:spcBef>
              <a:buClrTx/>
              <a:buSzTx/>
              <a:buNone/>
            </a:pPr>
            <a:r>
              <a:rPr lang="fa-IR" dirty="0" smtClean="0">
                <a:latin typeface="Times New Roman" pitchFamily="18" charset="0"/>
                <a:ea typeface="Calibri" pitchFamily="34" charset="0"/>
              </a:rPr>
              <a:t>سود سهام :درآمد خالص شرکت سهامی که بین سهامداران به نسبت سهام تقسیم می شود.</a:t>
            </a:r>
          </a:p>
          <a:p>
            <a:pPr marR="0" algn="just" rtl="1" eaLnBrk="1" hangingPunct="1">
              <a:spcBef>
                <a:spcPct val="0"/>
              </a:spcBef>
              <a:buClrTx/>
              <a:buSzTx/>
            </a:pPr>
            <a:r>
              <a:rPr lang="en-US" dirty="0" smtClean="0">
                <a:latin typeface="Times New Roman" pitchFamily="18" charset="0"/>
                <a:ea typeface="Calibri" pitchFamily="34" charset="0"/>
              </a:rPr>
              <a:t>Dividend</a:t>
            </a:r>
            <a:r>
              <a:rPr lang="fa-IR" dirty="0" smtClean="0">
                <a:latin typeface="Times New Roman" pitchFamily="18" charset="0"/>
                <a:ea typeface="Calibri" pitchFamily="34" charset="0"/>
              </a:rPr>
              <a:t>: توزیع سود نقدی </a:t>
            </a:r>
          </a:p>
          <a:p>
            <a:pPr marR="0" algn="just" rtl="1" eaLnBrk="1" hangingPunct="1">
              <a:spcBef>
                <a:spcPct val="0"/>
              </a:spcBef>
              <a:buClrTx/>
              <a:buSzTx/>
            </a:pPr>
            <a:r>
              <a:rPr lang="en-US" dirty="0" smtClean="0">
                <a:latin typeface="Times New Roman" pitchFamily="18" charset="0"/>
                <a:ea typeface="Calibri" pitchFamily="34" charset="0"/>
              </a:rPr>
              <a:t>Distribution</a:t>
            </a:r>
            <a:r>
              <a:rPr lang="fa-IR" dirty="0" smtClean="0">
                <a:latin typeface="Times New Roman" pitchFamily="18" charset="0"/>
                <a:ea typeface="Calibri" pitchFamily="34" charset="0"/>
              </a:rPr>
              <a:t>: سودی است که از منابع دیگر غیر از سود جاری باشد</a:t>
            </a:r>
          </a:p>
          <a:p>
            <a:pPr marR="0" algn="just" rtl="1" eaLnBrk="1" hangingPunct="1">
              <a:spcBef>
                <a:spcPct val="0"/>
              </a:spcBef>
              <a:buClrTx/>
              <a:buSzTx/>
            </a:pPr>
            <a:r>
              <a:rPr lang="fa-IR" dirty="0" smtClean="0">
                <a:latin typeface="Times New Roman" pitchFamily="18" charset="0"/>
                <a:ea typeface="Calibri" pitchFamily="34" charset="0"/>
              </a:rPr>
              <a:t>اتخاذ تصمیم در مورد سود سهام به این دلیل قابل توجه است که ثروت سهامداران یک شرکت سهامی ، شامل ارزش بازار سهام به اضافه سود سهام است.</a:t>
            </a:r>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3</a:t>
            </a:fld>
            <a:endParaRPr lang="fa-I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1"/>
            <a:ext cx="8229600" cy="5753120"/>
          </a:xfrm>
        </p:spPr>
        <p:txBody>
          <a:bodyPr/>
          <a:lstStyle/>
          <a:p>
            <a:pPr algn="r" rtl="1">
              <a:lnSpc>
                <a:spcPct val="150000"/>
              </a:lnSpc>
              <a:buNone/>
            </a:pPr>
            <a:r>
              <a:rPr lang="fa-IR" sz="3000" b="1" dirty="0" smtClean="0"/>
              <a:t>اهداف گزارشگری سود خالص </a:t>
            </a:r>
          </a:p>
          <a:p>
            <a:pPr algn="r" rtl="1">
              <a:lnSpc>
                <a:spcPct val="150000"/>
              </a:lnSpc>
              <a:buNone/>
            </a:pPr>
            <a:r>
              <a:rPr lang="fa-IR" sz="3000" dirty="0" smtClean="0"/>
              <a:t>1- از سود بعنوان معیار کارایی مدیریت استفاده می شود</a:t>
            </a:r>
          </a:p>
          <a:p>
            <a:pPr algn="r" rtl="1">
              <a:lnSpc>
                <a:spcPct val="150000"/>
              </a:lnSpc>
              <a:buNone/>
            </a:pPr>
            <a:r>
              <a:rPr lang="fa-IR" sz="3000" dirty="0" smtClean="0"/>
              <a:t>2- استفاده از ارغام تاریخی سود برای کمک به پیش بینی وضع آتی شرکت یا توزیع سود سهام در آینده</a:t>
            </a:r>
          </a:p>
          <a:p>
            <a:pPr algn="r" rtl="1">
              <a:lnSpc>
                <a:spcPct val="150000"/>
              </a:lnSpc>
              <a:buNone/>
            </a:pPr>
            <a:r>
              <a:rPr lang="fa-IR" sz="3000" dirty="0" smtClean="0"/>
              <a:t>3- استفاده از سود برای اندازه گیری موفقیت در عملکرد مدیریت </a:t>
            </a:r>
          </a:p>
          <a:p>
            <a:pPr algn="r" rtl="1">
              <a:lnSpc>
                <a:spcPct val="150000"/>
              </a:lnSpc>
              <a:buNone/>
            </a:pPr>
            <a:r>
              <a:rPr lang="fa-IR" sz="3000" dirty="0" smtClean="0"/>
              <a:t>4- برنامه ریزی مدیریت در مورد آینده بر اساس سود.</a:t>
            </a:r>
          </a:p>
          <a:p>
            <a:pPr algn="r" rtl="1">
              <a:lnSpc>
                <a:spcPct val="150000"/>
              </a:lnSpc>
              <a:buNone/>
            </a:pPr>
            <a:r>
              <a:rPr lang="fa-IR" sz="3000" dirty="0" smtClean="0"/>
              <a:t>5- استفاده سرمایه گذاران از سود هر سهم برای تصمیم گیری در مورد خرید سهام شرکت.</a:t>
            </a:r>
            <a:endParaRPr lang="en-US" sz="3000" dirty="0"/>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4</a:t>
            </a:fld>
            <a:endParaRPr lang="fa-I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3"/>
            <a:ext cx="8229600" cy="5824558"/>
          </a:xfrm>
        </p:spPr>
        <p:txBody>
          <a:bodyPr/>
          <a:lstStyle/>
          <a:p>
            <a:pPr algn="r" rtl="1">
              <a:lnSpc>
                <a:spcPct val="150000"/>
              </a:lnSpc>
              <a:buNone/>
            </a:pPr>
            <a:r>
              <a:rPr lang="fa-IR" sz="3000" b="1" dirty="0" smtClean="0"/>
              <a:t>اهداف سیاست تقسیم سود</a:t>
            </a:r>
          </a:p>
          <a:p>
            <a:pPr algn="r" rtl="1">
              <a:lnSpc>
                <a:spcPct val="150000"/>
              </a:lnSpc>
              <a:buNone/>
            </a:pPr>
            <a:r>
              <a:rPr lang="fa-IR" sz="3000" dirty="0" smtClean="0"/>
              <a:t>پرداخت سود سهام به صاحبان سهام عادی یکی از راههایی است که شرکت می تواند بدان وسیله مستقیما بر ثروت سهامداران اثر بگذارد. بنابراین هدف از اجرای چنین سیاستی ، تعیین نقشی است که این سیاست به حداکثر رساندن ثروت سهامداران ایفا می کند.</a:t>
            </a:r>
          </a:p>
          <a:p>
            <a:pPr algn="r" rtl="1">
              <a:lnSpc>
                <a:spcPct val="150000"/>
              </a:lnSpc>
              <a:buNone/>
            </a:pPr>
            <a:r>
              <a:rPr lang="fa-IR" sz="3000" dirty="0" smtClean="0"/>
              <a:t>از انجا که سیاست تقسیم سود تحت تاثیر عوامل متعددی قرار می گیرد. ، پرداخت تمام سود به سهامداران به معنی به حداکثر رسانیدن ثروت نخواهد بود.</a:t>
            </a:r>
          </a:p>
          <a:p>
            <a:pPr algn="r" rtl="1">
              <a:lnSpc>
                <a:spcPct val="150000"/>
              </a:lnSpc>
              <a:buNone/>
            </a:pPr>
            <a:r>
              <a:rPr lang="fa-IR" sz="3000" dirty="0" smtClean="0"/>
              <a:t>سود انباشته یکی از مهمترین منابع مالی بلند مدت شرکت ها می باشد در سال های اخیر شرکت های بزرگ برای تامین نیاز های مالی خود اغلب از سود انباشته استفاده کردند.</a:t>
            </a:r>
          </a:p>
          <a:p>
            <a:pPr algn="r" rtl="1">
              <a:lnSpc>
                <a:spcPct val="150000"/>
              </a:lnSpc>
              <a:buNone/>
            </a:pPr>
            <a:endParaRPr lang="en-US" sz="3000" dirty="0"/>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5</a:t>
            </a:fld>
            <a:endParaRPr lang="fa-I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6215105"/>
          </a:xfrm>
        </p:spPr>
        <p:txBody>
          <a:bodyPr/>
          <a:lstStyle/>
          <a:p>
            <a:pPr algn="r" rtl="1">
              <a:buNone/>
            </a:pPr>
            <a:r>
              <a:rPr lang="fa-IR" sz="3000" b="1" dirty="0" smtClean="0"/>
              <a:t>توزیع سود بین سهامداران دلایل متعددی دارد.</a:t>
            </a:r>
          </a:p>
          <a:p>
            <a:pPr algn="r" rtl="1">
              <a:buNone/>
            </a:pPr>
            <a:r>
              <a:rPr lang="fa-IR" sz="3000" dirty="0" smtClean="0"/>
              <a:t>1- سرمایه گذاران و خریداران سهام به گزارشها و اخبار سود سهام سالانه شرکتها توجه دارند.</a:t>
            </a:r>
          </a:p>
          <a:p>
            <a:pPr algn="r" rtl="1">
              <a:buNone/>
            </a:pPr>
            <a:r>
              <a:rPr lang="fa-IR" sz="3000" dirty="0" smtClean="0"/>
              <a:t>2-سود سهام درامد با ثباتی برای سهامداران فراهم می آورد، به طوری که می توانند بر اساس آن هزینه زندگی خود را تنظیم نمایند.</a:t>
            </a:r>
          </a:p>
          <a:p>
            <a:pPr algn="r" rtl="1">
              <a:buNone/>
            </a:pPr>
            <a:r>
              <a:rPr lang="fa-IR" sz="3000" dirty="0" smtClean="0"/>
              <a:t>3- عدم پرداخت سود ممکن است باعث تبلیغات تهاجمی رقبا علیه شرکت شود.</a:t>
            </a:r>
          </a:p>
          <a:p>
            <a:pPr algn="r" rtl="1">
              <a:buNone/>
            </a:pPr>
            <a:r>
              <a:rPr lang="fa-IR" sz="3000" dirty="0" smtClean="0"/>
              <a:t>4- سهامداران از طریق دریافت سود یا انتظار دریافت سود ، بازده سرمایه شان را بدست می آورند یا این شانس را پیدا می کنند که سهام خود را به قیمت بالاتری بفروشند.</a:t>
            </a:r>
          </a:p>
          <a:p>
            <a:pPr algn="r" rtl="1">
              <a:buNone/>
            </a:pPr>
            <a:r>
              <a:rPr lang="fa-IR" sz="3000" dirty="0" smtClean="0"/>
              <a:t>5-پرداخت سود باعث کاهش عدم اطمینان سهامداران نسبت به دریافت بازده سرمایه شان می شود</a:t>
            </a:r>
          </a:p>
          <a:p>
            <a:pPr algn="r" rtl="1">
              <a:buNone/>
            </a:pPr>
            <a:r>
              <a:rPr lang="fa-IR" sz="3000" dirty="0" smtClean="0"/>
              <a:t>6- اگر سهامداران شرکتی عادت به دریافت سود سهام داشته باشند، مشکل است به یکباره سود سهام را متوقف کرد</a:t>
            </a:r>
            <a:endParaRPr lang="en-US" sz="3000" dirty="0"/>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6</a:t>
            </a:fld>
            <a:endParaRPr lang="fa-I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6143667"/>
          </a:xfrm>
        </p:spPr>
        <p:txBody>
          <a:bodyPr/>
          <a:lstStyle/>
          <a:p>
            <a:pPr algn="r" rtl="1">
              <a:buNone/>
            </a:pPr>
            <a:r>
              <a:rPr lang="fa-IR" sz="3000" b="1" dirty="0" smtClean="0"/>
              <a:t>سیاست تقسیم سود سهام و تامین مالی داخلی </a:t>
            </a:r>
          </a:p>
          <a:p>
            <a:pPr algn="r" rtl="1">
              <a:lnSpc>
                <a:spcPct val="150000"/>
              </a:lnSpc>
              <a:buNone/>
            </a:pPr>
            <a:r>
              <a:rPr lang="fa-IR" sz="2800" dirty="0" smtClean="0"/>
              <a:t>پرداخت سود سهام توسط شرکت ها ، تحت تاثیر عوامل بسیاری از جمله وضعیت نقدینگی ، پیشرفت و توسعه شرکت ، ثبات و عواید و نیاز به سرمایه گذاری شرکت می باشد .</a:t>
            </a:r>
          </a:p>
          <a:p>
            <a:pPr algn="r" rtl="1">
              <a:lnSpc>
                <a:spcPct val="150000"/>
              </a:lnSpc>
              <a:buNone/>
            </a:pPr>
            <a:r>
              <a:rPr lang="fa-IR" sz="2800" dirty="0" smtClean="0"/>
              <a:t>سیاست تقسیم سود شرکت را تخصیص سود حاصله میان سهامداران یا انباشته کردن سود در شرکت می گویند.</a:t>
            </a:r>
          </a:p>
          <a:p>
            <a:pPr algn="r" rtl="1">
              <a:lnSpc>
                <a:spcPct val="150000"/>
              </a:lnSpc>
              <a:buNone/>
            </a:pPr>
            <a:r>
              <a:rPr lang="fa-IR" sz="2800" dirty="0" smtClean="0"/>
              <a:t>انباشت یا تقسیم سود هر دو هدف قابل قبولی هستند اما متضاد هستند هر قدر شرکت سود بیشتری توزیع کند اندوخته کمتری خواهد داشت و در نتیجه شرکت رشد پائینتری دارد.</a:t>
            </a:r>
          </a:p>
          <a:p>
            <a:pPr algn="r" rtl="1">
              <a:lnSpc>
                <a:spcPct val="150000"/>
              </a:lnSpc>
              <a:buNone/>
            </a:pPr>
            <a:r>
              <a:rPr lang="fa-IR" sz="2800" dirty="0" smtClean="0"/>
              <a:t>لذا یکی از وظایف ظریف و خطیر مدیران مالی تقسیم سود حاصله به نحو مطلوب بین سهامداران و اندوخته ها است به صورتی که ارزش شرکت حداکثر شود.</a:t>
            </a:r>
            <a:endParaRPr lang="en-US" sz="2800" dirty="0"/>
          </a:p>
        </p:txBody>
      </p:sp>
      <p:sp>
        <p:nvSpPr>
          <p:cNvPr id="4" name="Slide Number Placeholder 3"/>
          <p:cNvSpPr>
            <a:spLocks noGrp="1"/>
          </p:cNvSpPr>
          <p:nvPr>
            <p:ph type="sldNum" sz="quarter" idx="12"/>
          </p:nvPr>
        </p:nvSpPr>
        <p:spPr/>
        <p:txBody>
          <a:bodyPr/>
          <a:lstStyle/>
          <a:p>
            <a:pPr>
              <a:defRPr/>
            </a:pPr>
            <a:fld id="{9AF02A42-A1D3-4324-8119-2640CC384664}" type="slidenum">
              <a:rPr lang="fa-IR" smtClean="0"/>
              <a:pPr>
                <a:defRPr/>
              </a:pPr>
              <a:t>7</a:t>
            </a:fld>
            <a:endParaRPr lang="fa-I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2500313" cy="1428750"/>
          </a:xfrm>
        </p:spPr>
        <p:txBody>
          <a:bodyPr/>
          <a:lstStyle/>
          <a:p>
            <a:pPr algn="r"/>
            <a:endParaRPr lang="en-US" sz="2000" smtClean="0">
              <a:latin typeface="2  Bardiya" pitchFamily="2" charset="-78"/>
              <a:cs typeface="Arabic Transparent" pitchFamily="2" charset="-78"/>
            </a:endParaRPr>
          </a:p>
        </p:txBody>
      </p:sp>
      <p:sp>
        <p:nvSpPr>
          <p:cNvPr id="3" name="Content Placeholder 2"/>
          <p:cNvSpPr>
            <a:spLocks noGrp="1"/>
          </p:cNvSpPr>
          <p:nvPr>
            <p:ph idx="1"/>
          </p:nvPr>
        </p:nvSpPr>
        <p:spPr>
          <a:xfrm>
            <a:off x="214313" y="714375"/>
            <a:ext cx="8715375" cy="5929313"/>
          </a:xfrm>
        </p:spPr>
        <p:txBody>
          <a:bodyPr/>
          <a:lstStyle/>
          <a:p>
            <a:pPr algn="r" rtl="1">
              <a:buFont typeface="Wingdings 2" pitchFamily="18" charset="2"/>
              <a:buNone/>
              <a:defRPr/>
            </a:pPr>
            <a:r>
              <a:rPr lang="fa-IR" sz="2800" dirty="0" smtClean="0">
                <a:latin typeface="+mj-lt"/>
              </a:rPr>
              <a:t>روش های تقسیم سود :</a:t>
            </a:r>
          </a:p>
          <a:p>
            <a:pPr algn="r" rtl="1">
              <a:buFont typeface="Wingdings 2" pitchFamily="18" charset="2"/>
              <a:buNone/>
              <a:defRPr/>
            </a:pPr>
            <a:r>
              <a:rPr lang="fa-IR" sz="2800" dirty="0" smtClean="0">
                <a:latin typeface="+mj-lt"/>
              </a:rPr>
              <a:t>1- تقسیم سود نقدی  </a:t>
            </a:r>
            <a:r>
              <a:rPr lang="en-US" sz="2800" dirty="0" smtClean="0">
                <a:latin typeface="+mj-lt"/>
              </a:rPr>
              <a:t>     </a:t>
            </a:r>
            <a:r>
              <a:rPr lang="fa-IR" sz="2800" dirty="0" smtClean="0">
                <a:latin typeface="+mj-lt"/>
              </a:rPr>
              <a:t>الف-تقسیم مبلغ ثابت و معینی بین سهامداران</a:t>
            </a:r>
          </a:p>
          <a:p>
            <a:pPr algn="r" rtl="1">
              <a:buFont typeface="Wingdings 2" pitchFamily="18" charset="2"/>
              <a:buNone/>
              <a:defRPr/>
            </a:pPr>
            <a:r>
              <a:rPr lang="fa-IR" sz="2800" dirty="0" smtClean="0">
                <a:latin typeface="+mj-lt"/>
              </a:rPr>
              <a:t>                          </a:t>
            </a:r>
            <a:r>
              <a:rPr lang="en-US" sz="2800" dirty="0" smtClean="0">
                <a:latin typeface="+mj-lt"/>
              </a:rPr>
              <a:t>           </a:t>
            </a:r>
            <a:r>
              <a:rPr lang="fa-IR" sz="2800" dirty="0" smtClean="0">
                <a:latin typeface="+mj-lt"/>
              </a:rPr>
              <a:t>ب-تقسیم درصد ثابتی از سود (سیاست تقسیم سود متغیر)</a:t>
            </a:r>
          </a:p>
          <a:p>
            <a:pPr algn="r" rtl="1">
              <a:buFont typeface="Wingdings 2" pitchFamily="18" charset="2"/>
              <a:buNone/>
              <a:defRPr/>
            </a:pPr>
            <a:r>
              <a:rPr lang="fa-IR" sz="2800" dirty="0" smtClean="0">
                <a:latin typeface="+mj-lt"/>
              </a:rPr>
              <a:t>                         </a:t>
            </a:r>
            <a:r>
              <a:rPr lang="en-US" sz="2800" dirty="0" smtClean="0">
                <a:latin typeface="+mj-lt"/>
              </a:rPr>
              <a:t>           </a:t>
            </a:r>
            <a:r>
              <a:rPr lang="fa-IR" sz="2800" dirty="0" smtClean="0">
                <a:latin typeface="+mj-lt"/>
              </a:rPr>
              <a:t> ج-سیاست تقسیم سود ثابت به علاوه حاشیه متغیر</a:t>
            </a:r>
          </a:p>
          <a:p>
            <a:pPr algn="r" rtl="1">
              <a:buFont typeface="Wingdings 2" pitchFamily="18" charset="2"/>
              <a:buNone/>
              <a:defRPr/>
            </a:pPr>
            <a:r>
              <a:rPr lang="fa-IR" sz="2800" dirty="0" smtClean="0">
                <a:latin typeface="+mj-lt"/>
              </a:rPr>
              <a:t>                           </a:t>
            </a:r>
            <a:r>
              <a:rPr lang="en-US" sz="2800" dirty="0" smtClean="0">
                <a:latin typeface="+mj-lt"/>
              </a:rPr>
              <a:t>           </a:t>
            </a:r>
            <a:r>
              <a:rPr lang="fa-IR" sz="2800" dirty="0" smtClean="0">
                <a:latin typeface="+mj-lt"/>
              </a:rPr>
              <a:t>د- سیاست تقسیم سود مازاد </a:t>
            </a:r>
          </a:p>
          <a:p>
            <a:pPr algn="r" rtl="1">
              <a:buFont typeface="Wingdings 2" pitchFamily="18" charset="2"/>
              <a:buNone/>
              <a:defRPr/>
            </a:pPr>
            <a:r>
              <a:rPr lang="fa-IR" sz="2800" dirty="0" smtClean="0">
                <a:latin typeface="+mj-lt"/>
              </a:rPr>
              <a:t>2-سهام جایزه </a:t>
            </a:r>
          </a:p>
          <a:p>
            <a:pPr algn="r" rtl="1">
              <a:buFont typeface="Wingdings 2" pitchFamily="18" charset="2"/>
              <a:buNone/>
              <a:defRPr/>
            </a:pPr>
            <a:r>
              <a:rPr lang="fa-IR" sz="2800" dirty="0" smtClean="0">
                <a:latin typeface="+mj-lt"/>
              </a:rPr>
              <a:t>3-تجزیه سهام </a:t>
            </a:r>
          </a:p>
          <a:p>
            <a:pPr algn="r" rtl="1">
              <a:buFont typeface="Wingdings 2" pitchFamily="18" charset="2"/>
              <a:buNone/>
              <a:defRPr/>
            </a:pPr>
            <a:r>
              <a:rPr lang="fa-IR" sz="2800" dirty="0" smtClean="0">
                <a:latin typeface="+mj-lt"/>
              </a:rPr>
              <a:t>4-تجمیع سهام</a:t>
            </a:r>
          </a:p>
          <a:p>
            <a:pPr algn="r" rtl="1">
              <a:buFont typeface="Wingdings 2" pitchFamily="18" charset="2"/>
              <a:buNone/>
              <a:defRPr/>
            </a:pPr>
            <a:r>
              <a:rPr lang="fa-IR" sz="2800" dirty="0" smtClean="0">
                <a:latin typeface="+mj-lt"/>
              </a:rPr>
              <a:t>5-بازخرید سهام</a:t>
            </a:r>
          </a:p>
          <a:p>
            <a:pPr algn="r" rtl="1">
              <a:buFont typeface="Wingdings 2" pitchFamily="18" charset="2"/>
              <a:buNone/>
              <a:defRPr/>
            </a:pPr>
            <a:r>
              <a:rPr lang="fa-IR" sz="2800" dirty="0" smtClean="0">
                <a:latin typeface="+mj-lt"/>
              </a:rPr>
              <a:t>6-سود سهام بصورت دارایی</a:t>
            </a:r>
          </a:p>
          <a:p>
            <a:pPr algn="r" rtl="1">
              <a:buFont typeface="Wingdings 2" pitchFamily="18" charset="2"/>
              <a:buNone/>
              <a:defRPr/>
            </a:pPr>
            <a:r>
              <a:rPr lang="fa-IR" sz="2800" dirty="0" smtClean="0">
                <a:latin typeface="+mj-lt"/>
              </a:rPr>
              <a:t>7-سود سهام بصورت اوراق قرضه </a:t>
            </a:r>
            <a:endParaRPr lang="en-US" sz="2800" dirty="0">
              <a:latin typeface="+mj-lt"/>
            </a:endParaRPr>
          </a:p>
        </p:txBody>
      </p:sp>
      <p:sp>
        <p:nvSpPr>
          <p:cNvPr id="4" name="Slide Number Placeholder 3"/>
          <p:cNvSpPr>
            <a:spLocks noGrp="1"/>
          </p:cNvSpPr>
          <p:nvPr>
            <p:ph type="sldNum" sz="quarter" idx="12"/>
          </p:nvPr>
        </p:nvSpPr>
        <p:spPr/>
        <p:txBody>
          <a:bodyPr/>
          <a:lstStyle/>
          <a:p>
            <a:pPr>
              <a:defRPr/>
            </a:pPr>
            <a:fld id="{9E00AB5C-E622-4EBC-AEA3-5D1DF529A95E}" type="slidenum">
              <a:rPr lang="fa-IR" smtClean="0"/>
              <a:pPr>
                <a:defRPr/>
              </a:pPr>
              <a:t>8</a:t>
            </a:fld>
            <a:endParaRPr lang="fa-IR"/>
          </a:p>
        </p:txBody>
      </p:sp>
      <p:sp>
        <p:nvSpPr>
          <p:cNvPr id="6" name="Right Brace 5"/>
          <p:cNvSpPr/>
          <p:nvPr/>
        </p:nvSpPr>
        <p:spPr>
          <a:xfrm>
            <a:off x="6929454" y="1285860"/>
            <a:ext cx="285750" cy="17145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9222" name="Picture 5" descr="C:\Users\farakavosh\Desktop\Sena-4.JPG"/>
          <p:cNvPicPr>
            <a:picLocks noChangeAspect="1" noChangeArrowheads="1"/>
          </p:cNvPicPr>
          <p:nvPr/>
        </p:nvPicPr>
        <p:blipFill>
          <a:blip r:embed="rId2"/>
          <a:srcRect/>
          <a:stretch>
            <a:fillRect/>
          </a:stretch>
        </p:blipFill>
        <p:spPr bwMode="auto">
          <a:xfrm>
            <a:off x="0" y="0"/>
            <a:ext cx="2524125" cy="1500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ubtitle 2"/>
          <p:cNvSpPr>
            <a:spLocks noGrp="1"/>
          </p:cNvSpPr>
          <p:nvPr>
            <p:ph type="subTitle" idx="1"/>
          </p:nvPr>
        </p:nvSpPr>
        <p:spPr>
          <a:xfrm>
            <a:off x="0" y="214313"/>
            <a:ext cx="8929688" cy="6286500"/>
          </a:xfrm>
        </p:spPr>
        <p:txBody>
          <a:bodyPr/>
          <a:lstStyle/>
          <a:p>
            <a:pPr marR="0" algn="r"/>
            <a:r>
              <a:rPr lang="fa-IR" sz="2400" dirty="0" smtClean="0"/>
              <a:t>محدودیت ها و عوامل کنترل کننده موثر بر سیاست تقسیم سود :</a:t>
            </a:r>
          </a:p>
          <a:p>
            <a:pPr marR="0" algn="r"/>
            <a:r>
              <a:rPr lang="fa-IR" sz="2000" dirty="0" smtClean="0"/>
              <a:t>1- محدودیت قانونی</a:t>
            </a:r>
          </a:p>
          <a:p>
            <a:pPr marR="0" algn="r"/>
            <a:r>
              <a:rPr lang="fa-IR" sz="2000" dirty="0" smtClean="0"/>
              <a:t>2- وضعیت نقدینگی </a:t>
            </a:r>
          </a:p>
          <a:p>
            <a:pPr marR="0" algn="r"/>
            <a:r>
              <a:rPr lang="fa-IR" sz="2000" dirty="0" smtClean="0"/>
              <a:t>3- محدودیت های قرارداد وام </a:t>
            </a:r>
          </a:p>
          <a:p>
            <a:pPr marR="0" algn="r"/>
            <a:r>
              <a:rPr lang="fa-IR" sz="2000" dirty="0" smtClean="0"/>
              <a:t>4- دسترسی شرکت به بازارهای پول و سرمایه </a:t>
            </a:r>
          </a:p>
          <a:p>
            <a:pPr marR="0" algn="r"/>
            <a:r>
              <a:rPr lang="fa-IR" sz="2000" dirty="0" smtClean="0"/>
              <a:t>5- توجه به سیاست های رشد و توسعه شرکت </a:t>
            </a:r>
          </a:p>
          <a:p>
            <a:pPr marR="0" algn="r"/>
            <a:r>
              <a:rPr lang="fa-IR" sz="2000" dirty="0" smtClean="0"/>
              <a:t>6- تاثر آثار مالیاتی تقسیم سود   </a:t>
            </a:r>
            <a:r>
              <a:rPr lang="fa-IR" sz="2000" dirty="0" smtClean="0"/>
              <a:t>                   الف-نرخ </a:t>
            </a:r>
            <a:r>
              <a:rPr lang="fa-IR" sz="2000" dirty="0" smtClean="0"/>
              <a:t>های مالیاتی </a:t>
            </a:r>
          </a:p>
          <a:p>
            <a:pPr marR="0" algn="r"/>
            <a:r>
              <a:rPr lang="fa-IR" sz="2000" dirty="0" smtClean="0"/>
              <a:t>                                     </a:t>
            </a:r>
            <a:r>
              <a:rPr lang="fa-IR" sz="2000" dirty="0" smtClean="0"/>
              <a:t>                                   ب-دیدگاه </a:t>
            </a:r>
            <a:r>
              <a:rPr lang="fa-IR" sz="2000" dirty="0" smtClean="0"/>
              <a:t>تاثیر مشتری </a:t>
            </a:r>
          </a:p>
          <a:p>
            <a:pPr marR="0" algn="r"/>
            <a:r>
              <a:rPr lang="fa-IR" sz="2000" dirty="0" smtClean="0"/>
              <a:t>7- وضعیت درآمدی سهامداران </a:t>
            </a:r>
          </a:p>
          <a:p>
            <a:pPr marR="0" algn="r"/>
            <a:r>
              <a:rPr lang="fa-IR" sz="2000" dirty="0" smtClean="0"/>
              <a:t>8- کنترل و اداره امور شرکت </a:t>
            </a:r>
          </a:p>
          <a:p>
            <a:pPr marR="0" algn="r"/>
            <a:r>
              <a:rPr lang="fa-IR" sz="2000" dirty="0" smtClean="0"/>
              <a:t>9- تورم</a:t>
            </a:r>
          </a:p>
          <a:p>
            <a:pPr marR="0" algn="r"/>
            <a:r>
              <a:rPr lang="fa-IR" sz="2000" dirty="0" smtClean="0"/>
              <a:t>10- نرخ بازدهی سرمایه گذاران </a:t>
            </a:r>
          </a:p>
          <a:p>
            <a:pPr marR="0" algn="r"/>
            <a:r>
              <a:rPr lang="fa-IR" sz="2000" dirty="0" smtClean="0"/>
              <a:t>11-اساسنامه شرکت </a:t>
            </a:r>
          </a:p>
          <a:p>
            <a:pPr marR="0" algn="r"/>
            <a:r>
              <a:rPr lang="fa-IR" sz="2000" dirty="0" smtClean="0"/>
              <a:t>12- هزینه های نقل و انتقال و تقسیم پذیری سهام </a:t>
            </a:r>
          </a:p>
          <a:p>
            <a:pPr marR="0" algn="r"/>
            <a:r>
              <a:rPr lang="fa-IR" sz="2000" dirty="0" smtClean="0"/>
              <a:t>13- هزینه های مربوط به انتشار سهام جدید </a:t>
            </a:r>
          </a:p>
          <a:p>
            <a:pPr marR="0" algn="r"/>
            <a:r>
              <a:rPr lang="fa-IR" sz="2000" dirty="0" smtClean="0"/>
              <a:t>14- منابع و مصارف وجوه </a:t>
            </a:r>
          </a:p>
          <a:p>
            <a:pPr marR="0" algn="r"/>
            <a:r>
              <a:rPr lang="fa-IR" sz="2000" dirty="0" smtClean="0"/>
              <a:t>15- توانایی استقراض  </a:t>
            </a:r>
            <a:endParaRPr lang="en-US" sz="2000" dirty="0" smtClean="0"/>
          </a:p>
        </p:txBody>
      </p:sp>
      <p:sp>
        <p:nvSpPr>
          <p:cNvPr id="4" name="Slide Number Placeholder 3"/>
          <p:cNvSpPr>
            <a:spLocks noGrp="1"/>
          </p:cNvSpPr>
          <p:nvPr>
            <p:ph type="sldNum" sz="quarter" idx="12"/>
          </p:nvPr>
        </p:nvSpPr>
        <p:spPr/>
        <p:txBody>
          <a:bodyPr/>
          <a:lstStyle/>
          <a:p>
            <a:pPr algn="r">
              <a:defRPr/>
            </a:pPr>
            <a:fld id="{CCF653C4-0321-4919-9D86-894AF4F7F798}" type="slidenum">
              <a:rPr lang="fa-IR" smtClean="0">
                <a:cs typeface="+mn-cs"/>
              </a:rPr>
              <a:pPr algn="r">
                <a:defRPr/>
              </a:pPr>
              <a:t>9</a:t>
            </a:fld>
            <a:endParaRPr lang="fa-IR">
              <a:cs typeface="+mn-cs"/>
            </a:endParaRPr>
          </a:p>
        </p:txBody>
      </p:sp>
      <p:sp>
        <p:nvSpPr>
          <p:cNvPr id="6" name="Right Brace 5"/>
          <p:cNvSpPr/>
          <p:nvPr/>
        </p:nvSpPr>
        <p:spPr>
          <a:xfrm>
            <a:off x="6143625" y="2571750"/>
            <a:ext cx="428625" cy="642938"/>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0245" name="Picture 5" descr="C:\Users\farakavosh\Desktop\Sena-4.JPG"/>
          <p:cNvPicPr>
            <a:picLocks noChangeAspect="1" noChangeArrowheads="1"/>
          </p:cNvPicPr>
          <p:nvPr/>
        </p:nvPicPr>
        <p:blipFill>
          <a:blip r:embed="rId2"/>
          <a:srcRect/>
          <a:stretch>
            <a:fillRect/>
          </a:stretch>
        </p:blipFill>
        <p:spPr bwMode="auto">
          <a:xfrm>
            <a:off x="0" y="0"/>
            <a:ext cx="1785938" cy="1571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1639</TotalTime>
  <Words>2172</Words>
  <Application>Microsoft Office PowerPoint</Application>
  <PresentationFormat>On-screen Show (4:3)</PresentationFormat>
  <Paragraphs>240</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عدم تغییر مالکیت بعد از افزایش سرمایه</vt:lpstr>
      <vt:lpstr>ترکیب صاحبان سهام شرکت نفت و گاز تامین  قبل از افزایش سرمایه</vt:lpstr>
      <vt:lpstr>ترکیب صاحبان سهام شرکت نفت و گاز تامین  بعد از ثبت افزایش سرمایه</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bahman</dc:creator>
  <cp:lastModifiedBy>s-zamani</cp:lastModifiedBy>
  <cp:revision>282</cp:revision>
  <dcterms:created xsi:type="dcterms:W3CDTF">2011-04-09T07:51:34Z</dcterms:created>
  <dcterms:modified xsi:type="dcterms:W3CDTF">2015-04-15T19:26:43Z</dcterms:modified>
</cp:coreProperties>
</file>